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507" r:id="rId2"/>
    <p:sldId id="664" r:id="rId3"/>
    <p:sldId id="665" r:id="rId4"/>
    <p:sldId id="674" r:id="rId5"/>
    <p:sldId id="667" r:id="rId6"/>
    <p:sldId id="668" r:id="rId7"/>
    <p:sldId id="675" r:id="rId8"/>
    <p:sldId id="670" r:id="rId9"/>
    <p:sldId id="669" r:id="rId10"/>
    <p:sldId id="671" r:id="rId11"/>
    <p:sldId id="676" r:id="rId12"/>
    <p:sldId id="687" r:id="rId13"/>
    <p:sldId id="673" r:id="rId14"/>
    <p:sldId id="686" r:id="rId15"/>
    <p:sldId id="33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43500"/>
    <a:srgbClr val="C80000"/>
    <a:srgbClr val="EE4137"/>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091" autoAdjust="0"/>
  </p:normalViewPr>
  <p:slideViewPr>
    <p:cSldViewPr snapToGrid="0" showGuides="1">
      <p:cViewPr varScale="1">
        <p:scale>
          <a:sx n="98" d="100"/>
          <a:sy n="98" d="100"/>
        </p:scale>
        <p:origin x="354" y="90"/>
      </p:cViewPr>
      <p:guideLst>
        <p:guide orient="horz" pos="4320"/>
        <p:guide/>
      </p:guideLst>
    </p:cSldViewPr>
  </p:slideViewPr>
  <p:notesTextViewPr>
    <p:cViewPr>
      <p:scale>
        <a:sx n="1" d="1"/>
        <a:sy n="1" d="1"/>
      </p:scale>
      <p:origin x="0" y="0"/>
    </p:cViewPr>
  </p:notesTextViewPr>
  <p:sorterViewPr>
    <p:cViewPr>
      <p:scale>
        <a:sx n="100" d="100"/>
        <a:sy n="100" d="100"/>
      </p:scale>
      <p:origin x="0" y="-321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E9E0A-F172-4C2F-8989-C68994E44F03}" type="datetimeFigureOut">
              <a:rPr lang="zh-CN" altLang="en-US" smtClean="0"/>
              <a:t>2024/12/24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25E5-C19F-4708-A6A7-01A1290DDE6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278B89-2568-4EAF-8B74-C49164B7BFE4}" type="datetimeFigureOut">
              <a:rPr lang="zh-CN" altLang="en-US" smtClean="0"/>
              <a:t>2024/12/24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C9403F-C605-4947-B99F-7FA3328B16E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78B89-2568-4EAF-8B74-C49164B7BFE4}" type="datetimeFigureOut">
              <a:rPr lang="zh-CN" altLang="en-US" smtClean="0"/>
              <a:t>2024/12/24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9403F-C605-4947-B99F-7FA3328B16E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2.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2.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2.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6029"/>
          <a:stretch>
            <a:fillRect/>
          </a:stretch>
        </p:blipFill>
        <p:spPr>
          <a:xfrm>
            <a:off x="0" y="-15875"/>
            <a:ext cx="12192000" cy="6874136"/>
          </a:xfrm>
          <a:prstGeom prst="rect">
            <a:avLst/>
          </a:prstGeom>
        </p:spPr>
      </p:pic>
      <p:sp>
        <p:nvSpPr>
          <p:cNvPr id="6" name="文本框 20"/>
          <p:cNvSpPr>
            <a:spLocks noChangeArrowheads="1"/>
          </p:cNvSpPr>
          <p:nvPr/>
        </p:nvSpPr>
        <p:spPr bwMode="auto">
          <a:xfrm>
            <a:off x="1628017" y="1859875"/>
            <a:ext cx="8692125" cy="2953385"/>
          </a:xfrm>
          <a:prstGeom prst="rect">
            <a:avLst/>
          </a:prstGeom>
          <a:noFill/>
          <a:ln w="9525">
            <a:noFill/>
            <a:miter lim="800000"/>
          </a:ln>
        </p:spPr>
        <p:txBody>
          <a:bodyPr wrap="square">
            <a:spAutoFit/>
          </a:bodyPr>
          <a:lstStyle/>
          <a:p>
            <a:pPr algn="ctr">
              <a:lnSpc>
                <a:spcPct val="150000"/>
              </a:lnSpc>
            </a:pPr>
            <a:r>
              <a:rPr lang="zh-CN" altLang="en-US" sz="6000" b="1" dirty="0">
                <a:solidFill>
                  <a:schemeClr val="bg1"/>
                </a:solidFill>
                <a:latin typeface="微软雅黑" panose="020B0503020204020204" pitchFamily="34" charset="-122"/>
                <a:ea typeface="微软雅黑" panose="020B0503020204020204" pitchFamily="34" charset="-122"/>
              </a:rPr>
              <a:t>中华人民共和国学位法</a:t>
            </a:r>
          </a:p>
          <a:p>
            <a:pPr algn="ctr">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rPr>
              <a:t>（2024年4月26日第十四届全国人民代表大会常务委员会第九次会议通过）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9525" y="0"/>
            <a:ext cx="12192000" cy="6863379"/>
          </a:xfrm>
          <a:prstGeom prst="rect">
            <a:avLst/>
          </a:prstGeom>
        </p:spPr>
      </p:pic>
      <p:sp>
        <p:nvSpPr>
          <p:cNvPr id="7" name="直接连接符 18"/>
          <p:cNvSpPr>
            <a:spLocks noChangeShapeType="1"/>
          </p:cNvSpPr>
          <p:nvPr/>
        </p:nvSpPr>
        <p:spPr bwMode="auto">
          <a:xfrm>
            <a:off x="2438399" y="93663"/>
            <a:ext cx="0" cy="363537"/>
          </a:xfrm>
          <a:prstGeom prst="line">
            <a:avLst/>
          </a:prstGeom>
          <a:noFill/>
          <a:ln w="6350">
            <a:solidFill>
              <a:schemeClr val="bg1"/>
            </a:solidFill>
            <a:prstDash val="dash"/>
            <a:bevel/>
          </a:ln>
        </p:spPr>
        <p:txBody>
          <a:bodyPr/>
          <a:lstStyle/>
          <a:p>
            <a:endParaRPr lang="zh-CN" altLang="en-US"/>
          </a:p>
        </p:txBody>
      </p:sp>
      <p:sp>
        <p:nvSpPr>
          <p:cNvPr id="13" name="直接连接符 30"/>
          <p:cNvSpPr>
            <a:spLocks noChangeShapeType="1"/>
          </p:cNvSpPr>
          <p:nvPr/>
        </p:nvSpPr>
        <p:spPr bwMode="auto">
          <a:xfrm>
            <a:off x="4875212" y="93663"/>
            <a:ext cx="1587" cy="363537"/>
          </a:xfrm>
          <a:prstGeom prst="line">
            <a:avLst/>
          </a:prstGeom>
          <a:noFill/>
          <a:ln w="6350">
            <a:solidFill>
              <a:schemeClr val="bg1"/>
            </a:solidFill>
            <a:prstDash val="dash"/>
            <a:bevel/>
          </a:ln>
        </p:spPr>
        <p:txBody>
          <a:bodyPr/>
          <a:lstStyle/>
          <a:p>
            <a:endParaRPr lang="zh-CN" altLang="en-US"/>
          </a:p>
        </p:txBody>
      </p:sp>
      <p:sp>
        <p:nvSpPr>
          <p:cNvPr id="14" name="直接连接符 31"/>
          <p:cNvSpPr>
            <a:spLocks noChangeShapeType="1"/>
          </p:cNvSpPr>
          <p:nvPr/>
        </p:nvSpPr>
        <p:spPr bwMode="auto">
          <a:xfrm>
            <a:off x="7302274" y="93663"/>
            <a:ext cx="0" cy="363537"/>
          </a:xfrm>
          <a:prstGeom prst="line">
            <a:avLst/>
          </a:prstGeom>
          <a:noFill/>
          <a:ln w="6350">
            <a:solidFill>
              <a:schemeClr val="bg1"/>
            </a:solidFill>
            <a:prstDash val="dash"/>
            <a:bevel/>
          </a:ln>
        </p:spPr>
        <p:txBody>
          <a:bodyPr/>
          <a:lstStyle/>
          <a:p>
            <a:endParaRPr lang="zh-CN" altLang="en-US"/>
          </a:p>
        </p:txBody>
      </p:sp>
      <p:sp>
        <p:nvSpPr>
          <p:cNvPr id="53" name="Rectangle 1"/>
          <p:cNvSpPr>
            <a:spLocks noChangeArrowheads="1"/>
          </p:cNvSpPr>
          <p:nvPr/>
        </p:nvSpPr>
        <p:spPr bwMode="auto">
          <a:xfrm>
            <a:off x="1714500" y="509905"/>
            <a:ext cx="9599295" cy="1938020"/>
          </a:xfrm>
          <a:prstGeom prst="rect">
            <a:avLst/>
          </a:prstGeom>
          <a:noFill/>
          <a:ln w="9525">
            <a:noFill/>
            <a:miter lim="800000"/>
          </a:ln>
          <a:effectLst/>
        </p:spPr>
        <p:txBody>
          <a:bodyPr wrap="square" anchor="ctr">
            <a:spAutoFit/>
          </a:bodyPr>
          <a:lstStyle/>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rPr>
              <a:t>问</a:t>
            </a:r>
            <a:r>
              <a:rPr lang="en-US" altLang="zh-CN" sz="4000" b="1" dirty="0">
                <a:latin typeface="微软雅黑" panose="020B0503020204020204" pitchFamily="34" charset="-122"/>
                <a:ea typeface="微软雅黑" panose="020B0503020204020204" pitchFamily="34" charset="-122"/>
                <a:cs typeface="宋体" panose="02010600030101010101" pitchFamily="2" charset="-122"/>
              </a:rPr>
              <a:t>3  </a:t>
            </a: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学位法对保障学位授予质量</a:t>
            </a:r>
          </a:p>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是怎么规定的？</a:t>
            </a:r>
          </a:p>
        </p:txBody>
      </p:sp>
      <p:sp>
        <p:nvSpPr>
          <p:cNvPr id="8" name="矩形 17"/>
          <p:cNvSpPr>
            <a:spLocks noChangeArrowheads="1"/>
          </p:cNvSpPr>
          <p:nvPr/>
        </p:nvSpPr>
        <p:spPr bwMode="auto">
          <a:xfrm>
            <a:off x="1867534" y="2611738"/>
            <a:ext cx="8982076" cy="4246245"/>
          </a:xfrm>
          <a:prstGeom prst="rect">
            <a:avLst/>
          </a:prstGeom>
          <a:noFill/>
          <a:ln w="9525">
            <a:noFill/>
            <a:miter lim="800000"/>
          </a:ln>
        </p:spPr>
        <p:txBody>
          <a:bodyPr wrap="square">
            <a:spAutoFit/>
          </a:bodyPr>
          <a:lstStyle/>
          <a:p>
            <a:pPr algn="just">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解答：</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在第一条立法目的中明确提出“保障学位质量”，并设专章作出细化规定，全面构建学位质量保障体系。第一，突出自我管理，强调学位授予单位质量保证主体责任。第二，强化外部监督，规定国务院教育行政部门和省级学位委员会应当在各自的职责范围内定期组织专家对已批准的学位授予单位及学位授予点进行质量评估。第三，强化导师队伍建设。第四，明确法律责任，规定对不能保证所授学位质量的，责令限期整改；情节严重的，撤销相应的学位授予资格；学位申请人、学位获得者有学术不端等情形的，经学位评定委员会决议，不授予学位或者撤销学位。</a:t>
            </a: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0" y="-22654"/>
            <a:ext cx="12192000" cy="6863379"/>
          </a:xfrm>
          <a:prstGeom prst="rect">
            <a:avLst/>
          </a:prstGeom>
        </p:spPr>
      </p:pic>
      <p:sp>
        <p:nvSpPr>
          <p:cNvPr id="4" name="矩形 17"/>
          <p:cNvSpPr>
            <a:spLocks noChangeArrowheads="1"/>
          </p:cNvSpPr>
          <p:nvPr/>
        </p:nvSpPr>
        <p:spPr bwMode="auto">
          <a:xfrm>
            <a:off x="2995455" y="2643964"/>
            <a:ext cx="6069724" cy="1198880"/>
          </a:xfrm>
          <a:prstGeom prst="rect">
            <a:avLst/>
          </a:prstGeom>
          <a:noFill/>
          <a:ln w="9525">
            <a:noFill/>
            <a:miter lim="800000"/>
          </a:ln>
        </p:spPr>
        <p:txBody>
          <a:bodyPr wrap="square">
            <a:spAutoFit/>
          </a:bodyPr>
          <a:lstStyle/>
          <a:p>
            <a:pPr algn="ctr">
              <a:lnSpc>
                <a:spcPct val="150000"/>
              </a:lnSpc>
            </a:pPr>
            <a:r>
              <a:rPr lang="zh-CN" altLang="en-US" sz="4800" b="1" dirty="0">
                <a:solidFill>
                  <a:srgbClr val="C00000"/>
                </a:solidFill>
                <a:latin typeface="微软雅黑" panose="020B0503020204020204" pitchFamily="34" charset="-122"/>
                <a:ea typeface="微软雅黑" panose="020B0503020204020204" pitchFamily="34" charset="-122"/>
              </a:rPr>
              <a:t>法条注意要点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23" name="矩形 17"/>
          <p:cNvSpPr>
            <a:spLocks noChangeArrowheads="1"/>
          </p:cNvSpPr>
          <p:nvPr/>
        </p:nvSpPr>
        <p:spPr bwMode="auto">
          <a:xfrm>
            <a:off x="372456" y="1063297"/>
            <a:ext cx="11381393" cy="4523105"/>
          </a:xfrm>
          <a:prstGeom prst="rect">
            <a:avLst/>
          </a:prstGeom>
          <a:noFill/>
          <a:ln w="9525">
            <a:noFill/>
            <a:miter lim="800000"/>
          </a:ln>
        </p:spPr>
        <p:txBody>
          <a:bodyPr wrap="square">
            <a:spAutoFit/>
          </a:bodyPr>
          <a:lstStyle/>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学位评定委员会由学位授予单位具有高级专业技术职务的负责人、教学科研人员组成，其组成人员应当为</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不少于九人的单数</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学位评定委员会作出决议，应当以</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会议的方式</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进行。审议本法第九条第一款第一项至第四项所列事项或者其他重大事项的，会议应当有全体组成人员的</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三分之二以上出席</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。决议事项以投票方式表决，由全体组成人员的</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过半数通过</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硕士学位授予资格，由省级学位委员会组织审核，报国务院学位委员会审批。</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博士学位授予资格，由国务院教育行政部门组织审核，报国务院学位委员会审批。</a:t>
            </a:r>
          </a:p>
          <a:p>
            <a:pPr algn="just">
              <a:lnSpc>
                <a:spcPct val="15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椭圆 1"/>
          <p:cNvSpPr/>
          <p:nvPr/>
        </p:nvSpPr>
        <p:spPr>
          <a:xfrm>
            <a:off x="593725" y="139509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椭圆 2"/>
          <p:cNvSpPr/>
          <p:nvPr/>
        </p:nvSpPr>
        <p:spPr>
          <a:xfrm>
            <a:off x="517525" y="249428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椭圆 7"/>
          <p:cNvSpPr/>
          <p:nvPr/>
        </p:nvSpPr>
        <p:spPr>
          <a:xfrm>
            <a:off x="517525" y="417576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23" name="矩形 17"/>
          <p:cNvSpPr>
            <a:spLocks noChangeArrowheads="1"/>
          </p:cNvSpPr>
          <p:nvPr/>
        </p:nvSpPr>
        <p:spPr bwMode="auto">
          <a:xfrm>
            <a:off x="372456" y="1063297"/>
            <a:ext cx="11381393" cy="5631180"/>
          </a:xfrm>
          <a:prstGeom prst="rect">
            <a:avLst/>
          </a:prstGeom>
          <a:noFill/>
          <a:ln w="9525">
            <a:noFill/>
            <a:miter lim="800000"/>
          </a:ln>
        </p:spPr>
        <p:txBody>
          <a:bodyPr wrap="square">
            <a:spAutoFit/>
          </a:bodyPr>
          <a:lstStyle/>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负责学位授予资格审批的单位应当自受理申请之日起</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九十日</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内作出决议，并向社会公示。公示期不少于</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十个工作日</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学位授予单位应当自申请日期截止之日起</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六十日</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内审查决定是否受理申请，并通知申请人。</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硕士学位答辩委员会组成人员应当</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不少于三人</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。博士学位答辩委员会组成人员应当</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不少于五人</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，其中学位授予单位以外的专家应当</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不少于二人。</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答辩委员会应当按照规定的程序组织答辩，就学位申请人是否通过答辩形成决议并</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当场宣布</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。答辩以投票方式表决，由全体组成人员的</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三分之二以上</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通过。除内容涉及国家秘密的外，答辩应当公开举行。</a:t>
            </a:r>
          </a:p>
          <a:p>
            <a:pPr algn="just">
              <a:lnSpc>
                <a:spcPct val="15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517525" y="249428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nvSpPr>
        <p:spPr>
          <a:xfrm>
            <a:off x="517525" y="360997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p:nvSpPr>
        <p:spPr>
          <a:xfrm>
            <a:off x="593725" y="137858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椭圆 12"/>
          <p:cNvSpPr/>
          <p:nvPr/>
        </p:nvSpPr>
        <p:spPr>
          <a:xfrm>
            <a:off x="568325" y="472567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23" name="矩形 17"/>
          <p:cNvSpPr>
            <a:spLocks noChangeArrowheads="1"/>
          </p:cNvSpPr>
          <p:nvPr/>
        </p:nvSpPr>
        <p:spPr bwMode="auto">
          <a:xfrm>
            <a:off x="372456" y="1063297"/>
            <a:ext cx="11381393" cy="4523105"/>
          </a:xfrm>
          <a:prstGeom prst="rect">
            <a:avLst/>
          </a:prstGeom>
          <a:noFill/>
          <a:ln w="9525">
            <a:noFill/>
            <a:miter lim="800000"/>
          </a:ln>
        </p:spPr>
        <p:txBody>
          <a:bodyPr wrap="square">
            <a:spAutoFit/>
          </a:bodyPr>
          <a:lstStyle/>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学位授予单位应当保存学位申请人的申请材料和学位论文、实践成果等档案资料；博士学位论文应当同时交存国家图书馆和有关专业图书馆。</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国务院教育行政部门和省级学位委员会应当在各自职责范围内定期组织专家对已经批准的学位授予单位及学位授予点进行质量评估。对经质量评估确认不能保证所授学位质量的，责令限期整改；情节严重的，由原审批单位撤销相应学位授予资格。</a:t>
            </a: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学位申请人或者学位获得者申请复核的，学位授予单位应当自受理复核申请之日起</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三十日内</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进行复核并作出复核决定。</a:t>
            </a:r>
          </a:p>
        </p:txBody>
      </p:sp>
      <p:sp>
        <p:nvSpPr>
          <p:cNvPr id="2" name="椭圆 1"/>
          <p:cNvSpPr/>
          <p:nvPr/>
        </p:nvSpPr>
        <p:spPr>
          <a:xfrm>
            <a:off x="593725" y="144780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椭圆 3"/>
          <p:cNvSpPr/>
          <p:nvPr/>
        </p:nvSpPr>
        <p:spPr>
          <a:xfrm>
            <a:off x="517525" y="250063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nvSpPr>
        <p:spPr>
          <a:xfrm>
            <a:off x="517525" y="470979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13648" y="0"/>
            <a:ext cx="12192000" cy="6858000"/>
          </a:xfrm>
          <a:prstGeom prst="rect">
            <a:avLst/>
          </a:prstGeom>
        </p:spPr>
      </p:pic>
      <p:sp>
        <p:nvSpPr>
          <p:cNvPr id="5" name="矩形 4"/>
          <p:cNvSpPr/>
          <p:nvPr/>
        </p:nvSpPr>
        <p:spPr>
          <a:xfrm>
            <a:off x="-27296" y="0"/>
            <a:ext cx="12219296" cy="6858000"/>
          </a:xfrm>
          <a:prstGeom prst="rect">
            <a:avLst/>
          </a:prstGeom>
          <a:solidFill>
            <a:srgbClr val="DC364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7296" y="0"/>
            <a:ext cx="3146053" cy="33985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2316" y="3739243"/>
            <a:ext cx="3236980" cy="3118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989534" y="2648263"/>
            <a:ext cx="6212931" cy="1446550"/>
          </a:xfrm>
          <a:prstGeom prst="rect">
            <a:avLst/>
          </a:prstGeom>
          <a:noFill/>
        </p:spPr>
        <p:txBody>
          <a:bodyPr wrap="square" rtlCol="0">
            <a:spAutoFit/>
          </a:bodyPr>
          <a:lstStyle/>
          <a:p>
            <a:pPr algn="ctr"/>
            <a:r>
              <a:rPr lang="en-US" altLang="zh-CN" sz="8800" dirty="0">
                <a:solidFill>
                  <a:schemeClr val="bg1"/>
                </a:solidFill>
                <a:latin typeface="方正兰亭纤黑_GBK" panose="02000000000000000000" pitchFamily="2" charset="-122"/>
                <a:ea typeface="方正兰亭纤黑_GBK" panose="02000000000000000000" pitchFamily="2" charset="-122"/>
              </a:rPr>
              <a:t>THANKS</a:t>
            </a:r>
            <a:endParaRPr lang="zh-CN" altLang="en-US" sz="8800" dirty="0">
              <a:solidFill>
                <a:schemeClr val="bg1"/>
              </a:solidFill>
              <a:latin typeface="方正兰亭纤黑_GBK" panose="02000000000000000000" pitchFamily="2" charset="-122"/>
              <a:ea typeface="方正兰亭纤黑_GBK" panose="02000000000000000000"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0" y="-5080"/>
            <a:ext cx="12192000" cy="6863379"/>
          </a:xfrm>
          <a:prstGeom prst="rect">
            <a:avLst/>
          </a:prstGeom>
        </p:spPr>
      </p:pic>
      <p:sp>
        <p:nvSpPr>
          <p:cNvPr id="23" name="矩形 17"/>
          <p:cNvSpPr>
            <a:spLocks noChangeArrowheads="1"/>
          </p:cNvSpPr>
          <p:nvPr/>
        </p:nvSpPr>
        <p:spPr bwMode="auto">
          <a:xfrm>
            <a:off x="1370330" y="1366520"/>
            <a:ext cx="9976485" cy="2565400"/>
          </a:xfrm>
          <a:prstGeom prst="rect">
            <a:avLst/>
          </a:prstGeom>
          <a:noFill/>
          <a:ln w="9525">
            <a:noFill/>
            <a:miter lim="800000"/>
          </a:ln>
        </p:spPr>
        <p:txBody>
          <a:bodyPr wrap="square">
            <a:no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rPr>
              <a:t>2024年4月26日，第十四届全国人民代表大会常务委员会第九次会议表决通过《中华人民共和国学位法》，</a:t>
            </a:r>
            <a:r>
              <a:rPr lang="zh-CN" altLang="en-US" sz="2400" b="1" dirty="0">
                <a:solidFill>
                  <a:srgbClr val="FF0000"/>
                </a:solidFill>
                <a:latin typeface="微软雅黑" panose="020B0503020204020204" pitchFamily="34" charset="-122"/>
                <a:ea typeface="微软雅黑" panose="020B0503020204020204" pitchFamily="34" charset="-122"/>
              </a:rPr>
              <a:t>自2025年1月1日起施行</a:t>
            </a:r>
            <a:r>
              <a:rPr lang="zh-CN" altLang="en-US" sz="2400" b="1" dirty="0">
                <a:latin typeface="微软雅黑" panose="020B0503020204020204" pitchFamily="34" charset="-122"/>
                <a:ea typeface="微软雅黑" panose="020B0503020204020204" pitchFamily="34" charset="-122"/>
              </a:rPr>
              <a:t>。</a:t>
            </a: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学位法共7章45条，全面总结了学位条例实施以来学位工作改革发展的成果和经验，有针对性地破解学位工作中存在的问题，系统构建了中国特色的学位法律制度。</a:t>
            </a:r>
          </a:p>
        </p:txBody>
      </p:sp>
      <p:sp>
        <p:nvSpPr>
          <p:cNvPr id="2" name="椭圆 1"/>
          <p:cNvSpPr/>
          <p:nvPr/>
        </p:nvSpPr>
        <p:spPr>
          <a:xfrm>
            <a:off x="1055370" y="1628140"/>
            <a:ext cx="165100" cy="18415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椭圆 2"/>
          <p:cNvSpPr/>
          <p:nvPr/>
        </p:nvSpPr>
        <p:spPr>
          <a:xfrm>
            <a:off x="1055370" y="3244850"/>
            <a:ext cx="165100" cy="18415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6"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grpSp>
        <p:nvGrpSpPr>
          <p:cNvPr id="32" name="Group 4"/>
          <p:cNvGrpSpPr>
            <a:grpSpLocks noChangeAspect="1"/>
          </p:cNvGrpSpPr>
          <p:nvPr/>
        </p:nvGrpSpPr>
        <p:grpSpPr bwMode="auto">
          <a:xfrm>
            <a:off x="452120" y="2456180"/>
            <a:ext cx="2486660" cy="2295525"/>
            <a:chOff x="-987" y="1313"/>
            <a:chExt cx="2048" cy="1890"/>
          </a:xfrm>
        </p:grpSpPr>
        <p:sp>
          <p:nvSpPr>
            <p:cNvPr id="33" name="AutoShape 3"/>
            <p:cNvSpPr>
              <a:spLocks noChangeAspect="1" noChangeArrowheads="1" noTextEdit="1"/>
            </p:cNvSpPr>
            <p:nvPr/>
          </p:nvSpPr>
          <p:spPr bwMode="auto">
            <a:xfrm>
              <a:off x="0" y="1313"/>
              <a:ext cx="1061"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Oval 5"/>
            <p:cNvSpPr>
              <a:spLocks noChangeArrowheads="1"/>
            </p:cNvSpPr>
            <p:nvPr/>
          </p:nvSpPr>
          <p:spPr bwMode="auto">
            <a:xfrm>
              <a:off x="-987" y="1313"/>
              <a:ext cx="2048" cy="1890"/>
            </a:xfrm>
            <a:prstGeom prst="ellipse">
              <a:avLst/>
            </a:prstGeom>
            <a:solidFill>
              <a:srgbClr val="C80000"/>
            </a:solidFill>
            <a:ln w="0">
              <a:noFill/>
              <a:prstDash val="solid"/>
              <a:round/>
            </a:ln>
          </p:spPr>
          <p:txBody>
            <a:bodyPr vert="horz" wrap="square" lIns="91440" tIns="45720" rIns="91440" bIns="45720" numCol="1" anchor="t" anchorCtr="0" compatLnSpc="1"/>
            <a:lstStyle/>
            <a:p>
              <a:endParaRPr lang="zh-CN" altLang="en-US"/>
            </a:p>
          </p:txBody>
        </p:sp>
        <p:sp>
          <p:nvSpPr>
            <p:cNvPr id="42" name="Freeform 13"/>
            <p:cNvSpPr/>
            <p:nvPr/>
          </p:nvSpPr>
          <p:spPr bwMode="auto">
            <a:xfrm>
              <a:off x="-188" y="1737"/>
              <a:ext cx="451" cy="983"/>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r>
                <a:rPr lang="zh-CN" altLang="en-US" sz="3600" b="1">
                  <a:latin typeface="微软雅黑" panose="020B0503020204020204" pitchFamily="34" charset="-122"/>
                  <a:ea typeface="微软雅黑" panose="020B0503020204020204" pitchFamily="34" charset="-122"/>
                </a:rPr>
                <a:t>目</a:t>
              </a:r>
            </a:p>
            <a:p>
              <a:r>
                <a:rPr lang="zh-CN" altLang="en-US" sz="3600" b="1">
                  <a:latin typeface="微软雅黑" panose="020B0503020204020204" pitchFamily="34" charset="-122"/>
                  <a:ea typeface="微软雅黑" panose="020B0503020204020204" pitchFamily="34" charset="-122"/>
                </a:rPr>
                <a:t>录</a:t>
              </a:r>
            </a:p>
          </p:txBody>
        </p:sp>
      </p:grpSp>
      <p:sp>
        <p:nvSpPr>
          <p:cNvPr id="49" name="矩形 48"/>
          <p:cNvSpPr/>
          <p:nvPr>
            <p:custDataLst>
              <p:tags r:id="rId1"/>
            </p:custDataLst>
          </p:nvPr>
        </p:nvSpPr>
        <p:spPr bwMode="auto">
          <a:xfrm>
            <a:off x="3127515" y="890683"/>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52" name="矩形 51"/>
          <p:cNvSpPr/>
          <p:nvPr>
            <p:custDataLst>
              <p:tags r:id="rId2"/>
            </p:custDataLst>
          </p:nvPr>
        </p:nvSpPr>
        <p:spPr bwMode="auto">
          <a:xfrm>
            <a:off x="3127515" y="1740717"/>
            <a:ext cx="1078829" cy="715445"/>
          </a:xfrm>
          <a:prstGeom prst="rect">
            <a:avLst/>
          </a:prstGeom>
          <a:solidFill>
            <a:srgbClr val="C80000"/>
          </a:solidFill>
          <a:ln w="25400" cap="flat" cmpd="sng" algn="ctr">
            <a:noFill/>
            <a:prstDash val="solid"/>
          </a:ln>
          <a:effectLst/>
        </p:spPr>
        <p:txBody>
          <a:bodyPr anchor="ctr"/>
          <a:lstStyle/>
          <a:p>
            <a:pPr algn="ctr">
              <a:defRPr/>
            </a:pPr>
            <a:endParaRPr lang="zh-CN" altLang="en-US" sz="2800" b="1" kern="0" spc="300" dirty="0">
              <a:latin typeface="+mn-ea"/>
            </a:endParaRPr>
          </a:p>
        </p:txBody>
      </p:sp>
      <p:sp>
        <p:nvSpPr>
          <p:cNvPr id="53" name="矩形 52"/>
          <p:cNvSpPr/>
          <p:nvPr>
            <p:custDataLst>
              <p:tags r:id="rId3"/>
            </p:custDataLst>
          </p:nvPr>
        </p:nvSpPr>
        <p:spPr bwMode="auto">
          <a:xfrm>
            <a:off x="3127515" y="2618047"/>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54" name="矩形 53"/>
          <p:cNvSpPr/>
          <p:nvPr>
            <p:custDataLst>
              <p:tags r:id="rId4"/>
            </p:custDataLst>
          </p:nvPr>
        </p:nvSpPr>
        <p:spPr>
          <a:xfrm>
            <a:off x="4341813" y="910775"/>
            <a:ext cx="6476199"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b="1" i="0" u="none" strike="noStrike" kern="0" cap="none" spc="30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第一章　总则</a:t>
            </a:r>
          </a:p>
        </p:txBody>
      </p:sp>
      <p:sp>
        <p:nvSpPr>
          <p:cNvPr id="55" name="矩形 54"/>
          <p:cNvSpPr/>
          <p:nvPr>
            <p:custDataLst>
              <p:tags r:id="rId5"/>
            </p:custDataLst>
          </p:nvPr>
        </p:nvSpPr>
        <p:spPr>
          <a:xfrm>
            <a:off x="4341815" y="1755786"/>
            <a:ext cx="6476198"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第二</a:t>
            </a:r>
            <a:r>
              <a:rPr lang="zh-CN" altLang="en-US" sz="2400" b="1" kern="0" spc="300" noProof="0" dirty="0">
                <a:latin typeface="微软雅黑" panose="020B0503020204020204" pitchFamily="34" charset="-122"/>
                <a:ea typeface="微软雅黑" panose="020B0503020204020204" pitchFamily="34" charset="-122"/>
              </a:rPr>
              <a:t>章　学位工作体制</a:t>
            </a:r>
          </a:p>
        </p:txBody>
      </p:sp>
      <p:sp>
        <p:nvSpPr>
          <p:cNvPr id="56" name="矩形 55"/>
          <p:cNvSpPr/>
          <p:nvPr>
            <p:custDataLst>
              <p:tags r:id="rId6"/>
            </p:custDataLst>
          </p:nvPr>
        </p:nvSpPr>
        <p:spPr>
          <a:xfrm>
            <a:off x="4341814" y="2628093"/>
            <a:ext cx="6476400"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noProof="0" dirty="0">
                <a:latin typeface="微软雅黑" panose="020B0503020204020204" pitchFamily="34" charset="-122"/>
                <a:ea typeface="微软雅黑" panose="020B0503020204020204" pitchFamily="34" charset="-122"/>
              </a:rPr>
              <a:t>第三章　学位授予资格</a:t>
            </a:r>
          </a:p>
        </p:txBody>
      </p:sp>
      <p:sp>
        <p:nvSpPr>
          <p:cNvPr id="57" name="矩形 56"/>
          <p:cNvSpPr/>
          <p:nvPr>
            <p:custDataLst>
              <p:tags r:id="rId7"/>
            </p:custDataLst>
          </p:nvPr>
        </p:nvSpPr>
        <p:spPr bwMode="auto">
          <a:xfrm>
            <a:off x="3143435" y="3513371"/>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58" name="矩形 57"/>
          <p:cNvSpPr/>
          <p:nvPr>
            <p:custDataLst>
              <p:tags r:id="rId8"/>
            </p:custDataLst>
          </p:nvPr>
        </p:nvSpPr>
        <p:spPr bwMode="auto">
          <a:xfrm>
            <a:off x="3143435" y="4363405"/>
            <a:ext cx="1078829" cy="715445"/>
          </a:xfrm>
          <a:prstGeom prst="rect">
            <a:avLst/>
          </a:prstGeom>
          <a:solidFill>
            <a:srgbClr val="C80000"/>
          </a:solidFill>
          <a:ln w="25400" cap="flat" cmpd="sng" algn="ctr">
            <a:noFill/>
            <a:prstDash val="solid"/>
          </a:ln>
          <a:effectLst/>
        </p:spPr>
        <p:txBody>
          <a:bodyPr anchor="ctr"/>
          <a:lstStyle/>
          <a:p>
            <a:pPr algn="ctr">
              <a:defRPr/>
            </a:pPr>
            <a:endParaRPr lang="zh-CN" altLang="en-US" sz="2800" b="1" kern="0" spc="300" dirty="0">
              <a:latin typeface="+mn-ea"/>
            </a:endParaRPr>
          </a:p>
        </p:txBody>
      </p:sp>
      <p:sp>
        <p:nvSpPr>
          <p:cNvPr id="59" name="矩形 58"/>
          <p:cNvSpPr/>
          <p:nvPr>
            <p:custDataLst>
              <p:tags r:id="rId9"/>
            </p:custDataLst>
          </p:nvPr>
        </p:nvSpPr>
        <p:spPr bwMode="auto">
          <a:xfrm>
            <a:off x="3143435" y="5240735"/>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60" name="矩形 59"/>
          <p:cNvSpPr/>
          <p:nvPr>
            <p:custDataLst>
              <p:tags r:id="rId10"/>
            </p:custDataLst>
          </p:nvPr>
        </p:nvSpPr>
        <p:spPr>
          <a:xfrm>
            <a:off x="4357733" y="3533463"/>
            <a:ext cx="6476199"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第四章　学位授予条件</a:t>
            </a:r>
          </a:p>
        </p:txBody>
      </p:sp>
      <p:sp>
        <p:nvSpPr>
          <p:cNvPr id="61" name="矩形 60"/>
          <p:cNvSpPr/>
          <p:nvPr>
            <p:custDataLst>
              <p:tags r:id="rId11"/>
            </p:custDataLst>
          </p:nvPr>
        </p:nvSpPr>
        <p:spPr>
          <a:xfrm>
            <a:off x="4357734" y="4378474"/>
            <a:ext cx="6476400"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第五章　学位授予程序</a:t>
            </a:r>
          </a:p>
        </p:txBody>
      </p:sp>
      <p:sp>
        <p:nvSpPr>
          <p:cNvPr id="62" name="矩形 61"/>
          <p:cNvSpPr/>
          <p:nvPr>
            <p:custDataLst>
              <p:tags r:id="rId12"/>
            </p:custDataLst>
          </p:nvPr>
        </p:nvSpPr>
        <p:spPr>
          <a:xfrm>
            <a:off x="4357734" y="5250781"/>
            <a:ext cx="6476400"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en-US" altLang="zh-CN" sz="2400" kern="0" spc="300" dirty="0">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第六章　学位质量保障</a:t>
            </a:r>
          </a:p>
        </p:txBody>
      </p:sp>
      <p:sp>
        <p:nvSpPr>
          <p:cNvPr id="2" name="矩形 1"/>
          <p:cNvSpPr/>
          <p:nvPr>
            <p:custDataLst>
              <p:tags r:id="rId13"/>
            </p:custDataLst>
          </p:nvPr>
        </p:nvSpPr>
        <p:spPr bwMode="auto">
          <a:xfrm>
            <a:off x="3143435" y="6081475"/>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3" name="矩形 2"/>
          <p:cNvSpPr/>
          <p:nvPr>
            <p:custDataLst>
              <p:tags r:id="rId14"/>
            </p:custDataLst>
          </p:nvPr>
        </p:nvSpPr>
        <p:spPr>
          <a:xfrm>
            <a:off x="4357734" y="6072471"/>
            <a:ext cx="6476400"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en-US" altLang="zh-CN" sz="2400" kern="0" spc="300" dirty="0">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第七章　附则</a:t>
            </a:r>
          </a:p>
        </p:txBody>
      </p:sp>
      <p:sp>
        <p:nvSpPr>
          <p:cNvPr id="4" name="Freeform 13"/>
          <p:cNvSpPr/>
          <p:nvPr/>
        </p:nvSpPr>
        <p:spPr bwMode="auto">
          <a:xfrm>
            <a:off x="3602453" y="118944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6" name="Freeform 13"/>
          <p:cNvSpPr/>
          <p:nvPr/>
        </p:nvSpPr>
        <p:spPr bwMode="auto">
          <a:xfrm>
            <a:off x="3602453" y="205304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7" name="Freeform 13"/>
          <p:cNvSpPr/>
          <p:nvPr/>
        </p:nvSpPr>
        <p:spPr bwMode="auto">
          <a:xfrm>
            <a:off x="3547843" y="646375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8" name="Freeform 13"/>
          <p:cNvSpPr/>
          <p:nvPr/>
        </p:nvSpPr>
        <p:spPr bwMode="auto">
          <a:xfrm>
            <a:off x="3584038" y="5571581"/>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9" name="Freeform 13"/>
          <p:cNvSpPr/>
          <p:nvPr/>
        </p:nvSpPr>
        <p:spPr bwMode="auto">
          <a:xfrm>
            <a:off x="3584038" y="473528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3555463" y="3826601"/>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11" name="Freeform 13"/>
          <p:cNvSpPr/>
          <p:nvPr/>
        </p:nvSpPr>
        <p:spPr bwMode="auto">
          <a:xfrm>
            <a:off x="3547843" y="2889341"/>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0" y="-22654"/>
            <a:ext cx="12192000" cy="6863379"/>
          </a:xfrm>
          <a:prstGeom prst="rect">
            <a:avLst/>
          </a:prstGeom>
        </p:spPr>
      </p:pic>
      <p:sp>
        <p:nvSpPr>
          <p:cNvPr id="4" name="矩形 17"/>
          <p:cNvSpPr>
            <a:spLocks noChangeArrowheads="1"/>
          </p:cNvSpPr>
          <p:nvPr/>
        </p:nvSpPr>
        <p:spPr bwMode="auto">
          <a:xfrm>
            <a:off x="3806396" y="2643964"/>
            <a:ext cx="4579208" cy="1198880"/>
          </a:xfrm>
          <a:prstGeom prst="rect">
            <a:avLst/>
          </a:prstGeom>
          <a:noFill/>
          <a:ln w="9525">
            <a:noFill/>
            <a:miter lim="800000"/>
          </a:ln>
        </p:spPr>
        <p:txBody>
          <a:bodyPr wrap="square">
            <a:spAutoFit/>
          </a:bodyPr>
          <a:lstStyle/>
          <a:p>
            <a:pPr algn="ctr">
              <a:lnSpc>
                <a:spcPct val="150000"/>
              </a:lnSpc>
            </a:pPr>
            <a:r>
              <a:rPr lang="zh-CN" altLang="en-US" sz="4800" b="1" dirty="0">
                <a:solidFill>
                  <a:srgbClr val="C00000"/>
                </a:solidFill>
                <a:latin typeface="微软雅黑" panose="020B0503020204020204" pitchFamily="34" charset="-122"/>
                <a:ea typeface="微软雅黑" panose="020B0503020204020204" pitchFamily="34" charset="-122"/>
              </a:rPr>
              <a:t>文件解读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2"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3" name="椭圆 36"/>
          <p:cNvSpPr>
            <a:spLocks noChangeArrowheads="1"/>
          </p:cNvSpPr>
          <p:nvPr/>
        </p:nvSpPr>
        <p:spPr bwMode="auto">
          <a:xfrm>
            <a:off x="451803" y="2636431"/>
            <a:ext cx="2216150" cy="2044700"/>
          </a:xfrm>
          <a:prstGeom prst="ellipse">
            <a:avLst/>
          </a:prstGeom>
          <a:solidFill>
            <a:srgbClr val="C80000"/>
          </a:solidFill>
          <a:ln w="12700">
            <a:noFill/>
            <a:bevel/>
          </a:ln>
        </p:spPr>
        <p:txBody>
          <a:bodyPr anchor="ctr"/>
          <a:lstStyle/>
          <a:p>
            <a:pPr algn="ctr"/>
            <a:endParaRPr lang="zh-CN" altLang="zh-CN">
              <a:solidFill>
                <a:srgbClr val="FFFFFF"/>
              </a:solidFill>
            </a:endParaRPr>
          </a:p>
        </p:txBody>
      </p:sp>
      <p:grpSp>
        <p:nvGrpSpPr>
          <p:cNvPr id="4" name="Group 12"/>
          <p:cNvGrpSpPr/>
          <p:nvPr/>
        </p:nvGrpSpPr>
        <p:grpSpPr bwMode="auto">
          <a:xfrm>
            <a:off x="958998" y="3072150"/>
            <a:ext cx="1476375" cy="1282700"/>
            <a:chOff x="0" y="0"/>
            <a:chExt cx="3267" cy="2854"/>
          </a:xfrm>
        </p:grpSpPr>
        <p:sp>
          <p:nvSpPr>
            <p:cNvPr id="6" name="Freeform 14"/>
            <p:cNvSpPr>
              <a:spLocks noChangeArrowheads="1"/>
            </p:cNvSpPr>
            <p:nvPr/>
          </p:nvSpPr>
          <p:spPr bwMode="auto">
            <a:xfrm>
              <a:off x="0" y="0"/>
              <a:ext cx="2451" cy="2854"/>
            </a:xfrm>
            <a:custGeom>
              <a:avLst/>
              <a:gdLst>
                <a:gd name="T0" fmla="*/ 5082 w 1036"/>
                <a:gd name="T1" fmla="*/ 2083 h 1206"/>
                <a:gd name="T2" fmla="*/ 5082 w 1036"/>
                <a:gd name="T3" fmla="*/ 1657 h 1206"/>
                <a:gd name="T4" fmla="*/ 5082 w 1036"/>
                <a:gd name="T5" fmla="*/ 852 h 1206"/>
                <a:gd name="T6" fmla="*/ 4942 w 1036"/>
                <a:gd name="T7" fmla="*/ 717 h 1206"/>
                <a:gd name="T8" fmla="*/ 2266 w 1036"/>
                <a:gd name="T9" fmla="*/ 717 h 1206"/>
                <a:gd name="T10" fmla="*/ 2167 w 1036"/>
                <a:gd name="T11" fmla="*/ 717 h 1206"/>
                <a:gd name="T12" fmla="*/ 2167 w 1036"/>
                <a:gd name="T13" fmla="*/ 840 h 1206"/>
                <a:gd name="T14" fmla="*/ 2167 w 1036"/>
                <a:gd name="T15" fmla="*/ 1657 h 1206"/>
                <a:gd name="T16" fmla="*/ 1651 w 1036"/>
                <a:gd name="T17" fmla="*/ 2161 h 1206"/>
                <a:gd name="T18" fmla="*/ 811 w 1036"/>
                <a:gd name="T19" fmla="*/ 2161 h 1206"/>
                <a:gd name="T20" fmla="*/ 717 w 1036"/>
                <a:gd name="T21" fmla="*/ 2161 h 1206"/>
                <a:gd name="T22" fmla="*/ 717 w 1036"/>
                <a:gd name="T23" fmla="*/ 2262 h 1206"/>
                <a:gd name="T24" fmla="*/ 717 w 1036"/>
                <a:gd name="T25" fmla="*/ 5893 h 1206"/>
                <a:gd name="T26" fmla="*/ 856 w 1036"/>
                <a:gd name="T27" fmla="*/ 6037 h 1206"/>
                <a:gd name="T28" fmla="*/ 4937 w 1036"/>
                <a:gd name="T29" fmla="*/ 6037 h 1206"/>
                <a:gd name="T30" fmla="*/ 5082 w 1036"/>
                <a:gd name="T31" fmla="*/ 5893 h 1206"/>
                <a:gd name="T32" fmla="*/ 5082 w 1036"/>
                <a:gd name="T33" fmla="*/ 4866 h 1206"/>
                <a:gd name="T34" fmla="*/ 5115 w 1036"/>
                <a:gd name="T35" fmla="*/ 4766 h 1206"/>
                <a:gd name="T36" fmla="*/ 5754 w 1036"/>
                <a:gd name="T37" fmla="*/ 4082 h 1206"/>
                <a:gd name="T38" fmla="*/ 5794 w 1036"/>
                <a:gd name="T39" fmla="*/ 4054 h 1206"/>
                <a:gd name="T40" fmla="*/ 5799 w 1036"/>
                <a:gd name="T41" fmla="*/ 4132 h 1206"/>
                <a:gd name="T42" fmla="*/ 5799 w 1036"/>
                <a:gd name="T43" fmla="*/ 5987 h 1206"/>
                <a:gd name="T44" fmla="*/ 5032 w 1036"/>
                <a:gd name="T45" fmla="*/ 6754 h 1206"/>
                <a:gd name="T46" fmla="*/ 745 w 1036"/>
                <a:gd name="T47" fmla="*/ 6754 h 1206"/>
                <a:gd name="T48" fmla="*/ 0 w 1036"/>
                <a:gd name="T49" fmla="*/ 6009 h 1206"/>
                <a:gd name="T50" fmla="*/ 0 w 1036"/>
                <a:gd name="T51" fmla="*/ 1770 h 1206"/>
                <a:gd name="T52" fmla="*/ 106 w 1036"/>
                <a:gd name="T53" fmla="*/ 1496 h 1206"/>
                <a:gd name="T54" fmla="*/ 1483 w 1036"/>
                <a:gd name="T55" fmla="*/ 151 h 1206"/>
                <a:gd name="T56" fmla="*/ 1852 w 1036"/>
                <a:gd name="T57" fmla="*/ 0 h 1206"/>
                <a:gd name="T58" fmla="*/ 5049 w 1036"/>
                <a:gd name="T59" fmla="*/ 0 h 1206"/>
                <a:gd name="T60" fmla="*/ 5799 w 1036"/>
                <a:gd name="T61" fmla="*/ 722 h 1206"/>
                <a:gd name="T62" fmla="*/ 5794 w 1036"/>
                <a:gd name="T63" fmla="*/ 1152 h 1206"/>
                <a:gd name="T64" fmla="*/ 5754 w 1036"/>
                <a:gd name="T65" fmla="*/ 1254 h 1206"/>
                <a:gd name="T66" fmla="*/ 5273 w 1036"/>
                <a:gd name="T67" fmla="*/ 1836 h 1206"/>
                <a:gd name="T68" fmla="*/ 5155 w 1036"/>
                <a:gd name="T69" fmla="*/ 2004 h 1206"/>
                <a:gd name="T70" fmla="*/ 5082 w 1036"/>
                <a:gd name="T71" fmla="*/ 2083 h 1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6"/>
                <a:gd name="T109" fmla="*/ 0 h 1206"/>
                <a:gd name="T110" fmla="*/ 1036 w 1036"/>
                <a:gd name="T111" fmla="*/ 1206 h 1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Freeform 15"/>
            <p:cNvSpPr>
              <a:spLocks noChangeArrowheads="1"/>
            </p:cNvSpPr>
            <p:nvPr/>
          </p:nvSpPr>
          <p:spPr bwMode="auto">
            <a:xfrm>
              <a:off x="1432" y="1010"/>
              <a:ext cx="1154" cy="1326"/>
            </a:xfrm>
            <a:custGeom>
              <a:avLst/>
              <a:gdLst>
                <a:gd name="T0" fmla="*/ 1963 w 488"/>
                <a:gd name="T1" fmla="*/ 0 h 560"/>
                <a:gd name="T2" fmla="*/ 2729 w 488"/>
                <a:gd name="T3" fmla="*/ 639 h 560"/>
                <a:gd name="T4" fmla="*/ 2410 w 488"/>
                <a:gd name="T5" fmla="*/ 1009 h 560"/>
                <a:gd name="T6" fmla="*/ 709 w 488"/>
                <a:gd name="T7" fmla="*/ 2747 h 560"/>
                <a:gd name="T8" fmla="*/ 218 w 488"/>
                <a:gd name="T9" fmla="*/ 3107 h 560"/>
                <a:gd name="T10" fmla="*/ 28 w 488"/>
                <a:gd name="T11" fmla="*/ 3140 h 560"/>
                <a:gd name="T12" fmla="*/ 21 w 488"/>
                <a:gd name="T13" fmla="*/ 2948 h 560"/>
                <a:gd name="T14" fmla="*/ 357 w 488"/>
                <a:gd name="T15" fmla="*/ 2266 h 560"/>
                <a:gd name="T16" fmla="*/ 1941 w 488"/>
                <a:gd name="T17" fmla="*/ 40 h 560"/>
                <a:gd name="T18" fmla="*/ 1963 w 488"/>
                <a:gd name="T19" fmla="*/ 0 h 5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8"/>
                <a:gd name="T31" fmla="*/ 0 h 560"/>
                <a:gd name="T32" fmla="*/ 488 w 488"/>
                <a:gd name="T33" fmla="*/ 560 h 5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Freeform 16"/>
            <p:cNvSpPr>
              <a:spLocks noChangeArrowheads="1"/>
            </p:cNvSpPr>
            <p:nvPr/>
          </p:nvSpPr>
          <p:spPr bwMode="auto">
            <a:xfrm>
              <a:off x="2345" y="291"/>
              <a:ext cx="816" cy="894"/>
            </a:xfrm>
            <a:custGeom>
              <a:avLst/>
              <a:gdLst>
                <a:gd name="T0" fmla="*/ 778 w 345"/>
                <a:gd name="T1" fmla="*/ 2114 h 378"/>
                <a:gd name="T2" fmla="*/ 0 w 345"/>
                <a:gd name="T3" fmla="*/ 1476 h 378"/>
                <a:gd name="T4" fmla="*/ 106 w 345"/>
                <a:gd name="T5" fmla="*/ 1343 h 378"/>
                <a:gd name="T6" fmla="*/ 1024 w 345"/>
                <a:gd name="T7" fmla="*/ 303 h 378"/>
                <a:gd name="T8" fmla="*/ 1291 w 345"/>
                <a:gd name="T9" fmla="*/ 95 h 378"/>
                <a:gd name="T10" fmla="*/ 1722 w 345"/>
                <a:gd name="T11" fmla="*/ 144 h 378"/>
                <a:gd name="T12" fmla="*/ 1869 w 345"/>
                <a:gd name="T13" fmla="*/ 577 h 378"/>
                <a:gd name="T14" fmla="*/ 1746 w 345"/>
                <a:gd name="T15" fmla="*/ 840 h 378"/>
                <a:gd name="T16" fmla="*/ 778 w 345"/>
                <a:gd name="T17" fmla="*/ 2114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378"/>
                <a:gd name="T29" fmla="*/ 345 w 345"/>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Freeform 17"/>
            <p:cNvSpPr>
              <a:spLocks noChangeArrowheads="1"/>
            </p:cNvSpPr>
            <p:nvPr/>
          </p:nvSpPr>
          <p:spPr bwMode="auto">
            <a:xfrm>
              <a:off x="615" y="1124"/>
              <a:ext cx="1221" cy="199"/>
            </a:xfrm>
            <a:custGeom>
              <a:avLst/>
              <a:gdLst>
                <a:gd name="T0" fmla="*/ 1439 w 516"/>
                <a:gd name="T1" fmla="*/ 0 h 84"/>
                <a:gd name="T2" fmla="*/ 2778 w 516"/>
                <a:gd name="T3" fmla="*/ 0 h 84"/>
                <a:gd name="T4" fmla="*/ 2889 w 516"/>
                <a:gd name="T5" fmla="*/ 107 h 84"/>
                <a:gd name="T6" fmla="*/ 2889 w 516"/>
                <a:gd name="T7" fmla="*/ 275 h 84"/>
                <a:gd name="T8" fmla="*/ 2693 w 516"/>
                <a:gd name="T9" fmla="*/ 471 h 84"/>
                <a:gd name="T10" fmla="*/ 128 w 516"/>
                <a:gd name="T11" fmla="*/ 471 h 84"/>
                <a:gd name="T12" fmla="*/ 0 w 516"/>
                <a:gd name="T13" fmla="*/ 344 h 84"/>
                <a:gd name="T14" fmla="*/ 0 w 516"/>
                <a:gd name="T15" fmla="*/ 123 h 84"/>
                <a:gd name="T16" fmla="*/ 123 w 516"/>
                <a:gd name="T17" fmla="*/ 0 h 84"/>
                <a:gd name="T18" fmla="*/ 1439 w 51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6"/>
                <a:gd name="T31" fmla="*/ 0 h 84"/>
                <a:gd name="T32" fmla="*/ 516 w 51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Freeform 18"/>
            <p:cNvSpPr>
              <a:spLocks noChangeArrowheads="1"/>
            </p:cNvSpPr>
            <p:nvPr/>
          </p:nvSpPr>
          <p:spPr bwMode="auto">
            <a:xfrm>
              <a:off x="613" y="1531"/>
              <a:ext cx="1029" cy="201"/>
            </a:xfrm>
            <a:custGeom>
              <a:avLst/>
              <a:gdLst>
                <a:gd name="T0" fmla="*/ 2434 w 435"/>
                <a:gd name="T1" fmla="*/ 0 h 85"/>
                <a:gd name="T2" fmla="*/ 2138 w 435"/>
                <a:gd name="T3" fmla="*/ 447 h 85"/>
                <a:gd name="T4" fmla="*/ 2077 w 435"/>
                <a:gd name="T5" fmla="*/ 471 h 85"/>
                <a:gd name="T6" fmla="*/ 83 w 435"/>
                <a:gd name="T7" fmla="*/ 475 h 85"/>
                <a:gd name="T8" fmla="*/ 5 w 435"/>
                <a:gd name="T9" fmla="*/ 385 h 85"/>
                <a:gd name="T10" fmla="*/ 0 w 435"/>
                <a:gd name="T11" fmla="*/ 102 h 85"/>
                <a:gd name="T12" fmla="*/ 106 w 435"/>
                <a:gd name="T13" fmla="*/ 0 h 85"/>
                <a:gd name="T14" fmla="*/ 1062 w 435"/>
                <a:gd name="T15" fmla="*/ 0 h 85"/>
                <a:gd name="T16" fmla="*/ 2323 w 435"/>
                <a:gd name="T17" fmla="*/ 0 h 85"/>
                <a:gd name="T18" fmla="*/ 2434 w 43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85"/>
                <a:gd name="T32" fmla="*/ 435 w 43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Freeform 19"/>
            <p:cNvSpPr>
              <a:spLocks noChangeArrowheads="1"/>
            </p:cNvSpPr>
            <p:nvPr/>
          </p:nvSpPr>
          <p:spPr bwMode="auto">
            <a:xfrm>
              <a:off x="597" y="1919"/>
              <a:ext cx="730" cy="438"/>
            </a:xfrm>
            <a:custGeom>
              <a:avLst/>
              <a:gdLst>
                <a:gd name="T0" fmla="*/ 1597 w 309"/>
                <a:gd name="T1" fmla="*/ 829 h 185"/>
                <a:gd name="T2" fmla="*/ 1580 w 309"/>
                <a:gd name="T3" fmla="*/ 829 h 185"/>
                <a:gd name="T4" fmla="*/ 1306 w 309"/>
                <a:gd name="T5" fmla="*/ 857 h 185"/>
                <a:gd name="T6" fmla="*/ 1195 w 309"/>
                <a:gd name="T7" fmla="*/ 947 h 185"/>
                <a:gd name="T8" fmla="*/ 872 w 309"/>
                <a:gd name="T9" fmla="*/ 919 h 185"/>
                <a:gd name="T10" fmla="*/ 586 w 309"/>
                <a:gd name="T11" fmla="*/ 616 h 185"/>
                <a:gd name="T12" fmla="*/ 447 w 309"/>
                <a:gd name="T13" fmla="*/ 881 h 185"/>
                <a:gd name="T14" fmla="*/ 213 w 309"/>
                <a:gd name="T15" fmla="*/ 997 h 185"/>
                <a:gd name="T16" fmla="*/ 61 w 309"/>
                <a:gd name="T17" fmla="*/ 706 h 185"/>
                <a:gd name="T18" fmla="*/ 357 w 309"/>
                <a:gd name="T19" fmla="*/ 135 h 185"/>
                <a:gd name="T20" fmla="*/ 704 w 309"/>
                <a:gd name="T21" fmla="*/ 118 h 185"/>
                <a:gd name="T22" fmla="*/ 1065 w 309"/>
                <a:gd name="T23" fmla="*/ 504 h 185"/>
                <a:gd name="T24" fmla="*/ 1283 w 309"/>
                <a:gd name="T25" fmla="*/ 336 h 185"/>
                <a:gd name="T26" fmla="*/ 1569 w 309"/>
                <a:gd name="T27" fmla="*/ 324 h 185"/>
                <a:gd name="T28" fmla="*/ 1725 w 309"/>
                <a:gd name="T29" fmla="*/ 426 h 185"/>
                <a:gd name="T30" fmla="*/ 1597 w 309"/>
                <a:gd name="T31" fmla="*/ 829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
                <a:gd name="T49" fmla="*/ 0 h 185"/>
                <a:gd name="T50" fmla="*/ 309 w 309"/>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Freeform 20"/>
            <p:cNvSpPr>
              <a:spLocks noChangeArrowheads="1"/>
            </p:cNvSpPr>
            <p:nvPr/>
          </p:nvSpPr>
          <p:spPr bwMode="auto">
            <a:xfrm>
              <a:off x="2586" y="710"/>
              <a:ext cx="681" cy="816"/>
            </a:xfrm>
            <a:custGeom>
              <a:avLst/>
              <a:gdLst>
                <a:gd name="T0" fmla="*/ 1610 w 288"/>
                <a:gd name="T1" fmla="*/ 208 h 345"/>
                <a:gd name="T2" fmla="*/ 1565 w 288"/>
                <a:gd name="T3" fmla="*/ 291 h 345"/>
                <a:gd name="T4" fmla="*/ 660 w 288"/>
                <a:gd name="T5" fmla="*/ 1455 h 345"/>
                <a:gd name="T6" fmla="*/ 319 w 288"/>
                <a:gd name="T7" fmla="*/ 1824 h 345"/>
                <a:gd name="T8" fmla="*/ 135 w 288"/>
                <a:gd name="T9" fmla="*/ 1918 h 345"/>
                <a:gd name="T10" fmla="*/ 17 w 288"/>
                <a:gd name="T11" fmla="*/ 1890 h 345"/>
                <a:gd name="T12" fmla="*/ 17 w 288"/>
                <a:gd name="T13" fmla="*/ 1757 h 345"/>
                <a:gd name="T14" fmla="*/ 246 w 288"/>
                <a:gd name="T15" fmla="*/ 1466 h 345"/>
                <a:gd name="T16" fmla="*/ 1175 w 288"/>
                <a:gd name="T17" fmla="*/ 296 h 345"/>
                <a:gd name="T18" fmla="*/ 1319 w 288"/>
                <a:gd name="T19" fmla="*/ 83 h 345"/>
                <a:gd name="T20" fmla="*/ 1471 w 288"/>
                <a:gd name="T21" fmla="*/ 21 h 345"/>
                <a:gd name="T22" fmla="*/ 1610 w 288"/>
                <a:gd name="T23" fmla="*/ 208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345"/>
                <a:gd name="T38" fmla="*/ 288 w 288"/>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Freeform 21"/>
            <p:cNvSpPr>
              <a:spLocks noChangeArrowheads="1"/>
            </p:cNvSpPr>
            <p:nvPr/>
          </p:nvSpPr>
          <p:spPr bwMode="auto">
            <a:xfrm>
              <a:off x="1226" y="511"/>
              <a:ext cx="610" cy="199"/>
            </a:xfrm>
            <a:custGeom>
              <a:avLst/>
              <a:gdLst>
                <a:gd name="T0" fmla="*/ 721 w 258"/>
                <a:gd name="T1" fmla="*/ 471 h 84"/>
                <a:gd name="T2" fmla="*/ 102 w 258"/>
                <a:gd name="T3" fmla="*/ 471 h 84"/>
                <a:gd name="T4" fmla="*/ 0 w 258"/>
                <a:gd name="T5" fmla="*/ 370 h 84"/>
                <a:gd name="T6" fmla="*/ 0 w 258"/>
                <a:gd name="T7" fmla="*/ 90 h 84"/>
                <a:gd name="T8" fmla="*/ 83 w 258"/>
                <a:gd name="T9" fmla="*/ 0 h 84"/>
                <a:gd name="T10" fmla="*/ 1359 w 258"/>
                <a:gd name="T11" fmla="*/ 0 h 84"/>
                <a:gd name="T12" fmla="*/ 1442 w 258"/>
                <a:gd name="T13" fmla="*/ 85 h 84"/>
                <a:gd name="T14" fmla="*/ 1442 w 258"/>
                <a:gd name="T15" fmla="*/ 381 h 84"/>
                <a:gd name="T16" fmla="*/ 1348 w 258"/>
                <a:gd name="T17" fmla="*/ 471 h 84"/>
                <a:gd name="T18" fmla="*/ 721 w 258"/>
                <a:gd name="T19" fmla="*/ 471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84"/>
                <a:gd name="T32" fmla="*/ 258 w 25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5" name="直接连接符 41"/>
          <p:cNvSpPr>
            <a:spLocks noChangeShapeType="1"/>
          </p:cNvSpPr>
          <p:nvPr>
            <p:custDataLst>
              <p:tags r:id="rId1"/>
            </p:custDataLst>
          </p:nvPr>
        </p:nvSpPr>
        <p:spPr bwMode="auto">
          <a:xfrm>
            <a:off x="3221355" y="1489075"/>
            <a:ext cx="17145" cy="4603750"/>
          </a:xfrm>
          <a:prstGeom prst="line">
            <a:avLst/>
          </a:prstGeom>
          <a:noFill/>
          <a:ln w="19050">
            <a:solidFill>
              <a:srgbClr val="DA0000"/>
            </a:solidFill>
            <a:bevel/>
          </a:ln>
        </p:spPr>
        <p:txBody>
          <a:bodyPr/>
          <a:lstStyle/>
          <a:p>
            <a:endParaRPr lang="zh-CN" altLang="en-US"/>
          </a:p>
        </p:txBody>
      </p:sp>
      <p:sp>
        <p:nvSpPr>
          <p:cNvPr id="18" name="矩形 11"/>
          <p:cNvSpPr>
            <a:spLocks noChangeArrowheads="1"/>
          </p:cNvSpPr>
          <p:nvPr/>
        </p:nvSpPr>
        <p:spPr bwMode="auto">
          <a:xfrm>
            <a:off x="-1" y="0"/>
            <a:ext cx="12192001" cy="559398"/>
          </a:xfrm>
          <a:prstGeom prst="rect">
            <a:avLst/>
          </a:prstGeom>
          <a:solidFill>
            <a:srgbClr val="C80000"/>
          </a:solidFill>
          <a:ln w="12700">
            <a:noFill/>
            <a:bevel/>
          </a:ln>
        </p:spPr>
        <p:txBody>
          <a:bodyPr anchor="ctr"/>
          <a:lstStyle/>
          <a:p>
            <a:pPr algn="ctr"/>
            <a:endParaRPr lang="zh-CN" altLang="zh-CN">
              <a:solidFill>
                <a:srgbClr val="FFFFFF"/>
              </a:solidFill>
            </a:endParaRPr>
          </a:p>
        </p:txBody>
      </p:sp>
      <p:sp>
        <p:nvSpPr>
          <p:cNvPr id="29" name="椭圆 30"/>
          <p:cNvSpPr>
            <a:spLocks noChangeArrowheads="1"/>
          </p:cNvSpPr>
          <p:nvPr>
            <p:custDataLst>
              <p:tags r:id="rId2"/>
            </p:custDataLst>
          </p:nvPr>
        </p:nvSpPr>
        <p:spPr bwMode="auto">
          <a:xfrm>
            <a:off x="2920598" y="1838443"/>
            <a:ext cx="634832" cy="586233"/>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30"/>
          <p:cNvSpPr>
            <a:spLocks noChangeArrowheads="1"/>
          </p:cNvSpPr>
          <p:nvPr>
            <p:custDataLst>
              <p:tags r:id="rId3"/>
            </p:custDataLst>
          </p:nvPr>
        </p:nvSpPr>
        <p:spPr bwMode="auto">
          <a:xfrm>
            <a:off x="2914248" y="3410224"/>
            <a:ext cx="634832" cy="586233"/>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椭圆 30"/>
          <p:cNvSpPr>
            <a:spLocks noChangeArrowheads="1"/>
          </p:cNvSpPr>
          <p:nvPr>
            <p:custDataLst>
              <p:tags r:id="rId4"/>
            </p:custDataLst>
          </p:nvPr>
        </p:nvSpPr>
        <p:spPr bwMode="auto">
          <a:xfrm>
            <a:off x="2914248" y="5020860"/>
            <a:ext cx="634832" cy="586233"/>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custDataLst>
              <p:tags r:id="rId5"/>
            </p:custDataLst>
          </p:nvPr>
        </p:nvSpPr>
        <p:spPr>
          <a:xfrm>
            <a:off x="3807460" y="1670050"/>
            <a:ext cx="8103870" cy="922020"/>
          </a:xfrm>
          <a:prstGeom prst="rect">
            <a:avLst/>
          </a:prstGeom>
          <a:noFill/>
          <a:ln w="9525">
            <a:noFill/>
          </a:ln>
        </p:spPr>
        <p:txBody>
          <a:bodyPr wrap="square">
            <a:spAutoFit/>
          </a:bodyPr>
          <a:lstStyle/>
          <a:p>
            <a:pPr indent="282575"/>
            <a:r>
              <a:rPr lang="zh-CN" b="1">
                <a:solidFill>
                  <a:schemeClr val="tx1"/>
                </a:solidFill>
                <a:ea typeface="宋体" panose="02010600030101010101" pitchFamily="2" charset="-122"/>
              </a:rPr>
              <a:t>一是</a:t>
            </a:r>
            <a:r>
              <a:rPr lang="zh-CN" b="0">
                <a:ea typeface="宋体" panose="02010600030101010101" pitchFamily="2" charset="-122"/>
              </a:rPr>
              <a:t>强调学位工作坚持中国共产党的领导，全面贯彻国家的教育方针，践行社会主义核心价值观，落实立德树人根本任务，明确学位工作应当遵循教育规律，坚持公平、公正、公开，坚持学术自由与学术规范相统一的基本原则。</a:t>
            </a:r>
            <a:endParaRPr lang="zh-CN" altLang="en-US" b="0">
              <a:ea typeface="宋体" panose="02010600030101010101" pitchFamily="2" charset="-122"/>
            </a:endParaRPr>
          </a:p>
        </p:txBody>
      </p:sp>
      <p:sp>
        <p:nvSpPr>
          <p:cNvPr id="17" name="文本框 16"/>
          <p:cNvSpPr txBox="1"/>
          <p:nvPr>
            <p:custDataLst>
              <p:tags r:id="rId6"/>
            </p:custDataLst>
          </p:nvPr>
        </p:nvSpPr>
        <p:spPr>
          <a:xfrm>
            <a:off x="3921125" y="3302000"/>
            <a:ext cx="8103870" cy="1198880"/>
          </a:xfrm>
          <a:prstGeom prst="rect">
            <a:avLst/>
          </a:prstGeom>
          <a:noFill/>
          <a:ln w="9525">
            <a:noFill/>
          </a:ln>
        </p:spPr>
        <p:txBody>
          <a:bodyPr wrap="square">
            <a:spAutoFit/>
          </a:bodyPr>
          <a:lstStyle/>
          <a:p>
            <a:pPr indent="282575"/>
            <a:r>
              <a:rPr lang="zh-CN" b="1">
                <a:ea typeface="宋体" panose="02010600030101010101" pitchFamily="2" charset="-122"/>
              </a:rPr>
              <a:t>二是</a:t>
            </a:r>
            <a:r>
              <a:rPr lang="zh-CN">
                <a:ea typeface="宋体" panose="02010600030101010101" pitchFamily="2" charset="-122"/>
              </a:rPr>
              <a:t>在坚持学士、硕士、博士三级学位的基础上，明确学位包括学术学位、专业学位等类型，把实践探索的专业学位写入法律，并为未来探索新的学位类型留下制度空间。同时，在学位授予条件中，区别学术学位和专业学位，明确不同的要求。</a:t>
            </a:r>
          </a:p>
        </p:txBody>
      </p:sp>
      <p:sp>
        <p:nvSpPr>
          <p:cNvPr id="19" name="文本框 18"/>
          <p:cNvSpPr txBox="1"/>
          <p:nvPr>
            <p:custDataLst>
              <p:tags r:id="rId7"/>
            </p:custDataLst>
          </p:nvPr>
        </p:nvSpPr>
        <p:spPr>
          <a:xfrm>
            <a:off x="3921125" y="4951730"/>
            <a:ext cx="8103870" cy="1198880"/>
          </a:xfrm>
          <a:prstGeom prst="rect">
            <a:avLst/>
          </a:prstGeom>
          <a:noFill/>
          <a:ln w="9525">
            <a:noFill/>
          </a:ln>
        </p:spPr>
        <p:txBody>
          <a:bodyPr wrap="square">
            <a:spAutoFit/>
          </a:bodyPr>
          <a:lstStyle/>
          <a:p>
            <a:pPr indent="282575"/>
            <a:r>
              <a:rPr lang="zh-CN" b="1">
                <a:ea typeface="宋体" panose="02010600030101010101" pitchFamily="2" charset="-122"/>
              </a:rPr>
              <a:t>三是</a:t>
            </a:r>
            <a:r>
              <a:rPr lang="zh-CN">
                <a:ea typeface="宋体" panose="02010600030101010101" pitchFamily="2" charset="-122"/>
              </a:rPr>
              <a:t>完善学位工作体制，规定国务院学位委员会、省级学位委员会、学位授予单位学位评定委员会的设置及职责，明确国务院学位委员会在国务院教育行政部门设立办事机构，明确国务院教育行政部门负责全国学位管理有关工作、省级人民政府教育行政部门负责本行政区域学位管理有关工作。</a:t>
            </a:r>
          </a:p>
        </p:txBody>
      </p:sp>
      <p:sp>
        <p:nvSpPr>
          <p:cNvPr id="20" name="圆角矩形 19"/>
          <p:cNvSpPr/>
          <p:nvPr>
            <p:custDataLst>
              <p:tags r:id="rId8"/>
            </p:custDataLst>
          </p:nvPr>
        </p:nvSpPr>
        <p:spPr>
          <a:xfrm>
            <a:off x="3759835" y="4824095"/>
            <a:ext cx="8178800" cy="1326515"/>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圆角矩形 20"/>
          <p:cNvSpPr/>
          <p:nvPr>
            <p:custDataLst>
              <p:tags r:id="rId9"/>
            </p:custDataLst>
          </p:nvPr>
        </p:nvSpPr>
        <p:spPr>
          <a:xfrm>
            <a:off x="3794760" y="3202305"/>
            <a:ext cx="8131175" cy="1301115"/>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圆角矩形 21"/>
          <p:cNvSpPr/>
          <p:nvPr>
            <p:custDataLst>
              <p:tags r:id="rId10"/>
            </p:custDataLst>
          </p:nvPr>
        </p:nvSpPr>
        <p:spPr>
          <a:xfrm>
            <a:off x="3807460" y="1489075"/>
            <a:ext cx="8131175" cy="1172210"/>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9" grpId="0" bldLvl="0" animBg="1"/>
      <p:bldP spid="32" grpId="0" bldLvl="0" animBg="1"/>
      <p:bldP spid="3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2"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3" name="椭圆 36"/>
          <p:cNvSpPr>
            <a:spLocks noChangeArrowheads="1"/>
          </p:cNvSpPr>
          <p:nvPr/>
        </p:nvSpPr>
        <p:spPr bwMode="auto">
          <a:xfrm>
            <a:off x="279083" y="2636431"/>
            <a:ext cx="2216150" cy="2044700"/>
          </a:xfrm>
          <a:prstGeom prst="ellipse">
            <a:avLst/>
          </a:prstGeom>
          <a:solidFill>
            <a:srgbClr val="C80000"/>
          </a:solidFill>
          <a:ln w="12700">
            <a:noFill/>
            <a:bevel/>
          </a:ln>
        </p:spPr>
        <p:txBody>
          <a:bodyPr anchor="ctr"/>
          <a:lstStyle/>
          <a:p>
            <a:pPr algn="ctr"/>
            <a:endParaRPr lang="zh-CN" altLang="zh-CN">
              <a:solidFill>
                <a:srgbClr val="FFFFFF"/>
              </a:solidFill>
            </a:endParaRPr>
          </a:p>
        </p:txBody>
      </p:sp>
      <p:grpSp>
        <p:nvGrpSpPr>
          <p:cNvPr id="4" name="Group 12"/>
          <p:cNvGrpSpPr/>
          <p:nvPr/>
        </p:nvGrpSpPr>
        <p:grpSpPr bwMode="auto">
          <a:xfrm>
            <a:off x="687218" y="2960390"/>
            <a:ext cx="1476375" cy="1282700"/>
            <a:chOff x="0" y="0"/>
            <a:chExt cx="3267" cy="2854"/>
          </a:xfrm>
        </p:grpSpPr>
        <p:sp>
          <p:nvSpPr>
            <p:cNvPr id="6" name="Freeform 14"/>
            <p:cNvSpPr>
              <a:spLocks noChangeArrowheads="1"/>
            </p:cNvSpPr>
            <p:nvPr/>
          </p:nvSpPr>
          <p:spPr bwMode="auto">
            <a:xfrm>
              <a:off x="0" y="0"/>
              <a:ext cx="2451" cy="2854"/>
            </a:xfrm>
            <a:custGeom>
              <a:avLst/>
              <a:gdLst>
                <a:gd name="T0" fmla="*/ 5082 w 1036"/>
                <a:gd name="T1" fmla="*/ 2083 h 1206"/>
                <a:gd name="T2" fmla="*/ 5082 w 1036"/>
                <a:gd name="T3" fmla="*/ 1657 h 1206"/>
                <a:gd name="T4" fmla="*/ 5082 w 1036"/>
                <a:gd name="T5" fmla="*/ 852 h 1206"/>
                <a:gd name="T6" fmla="*/ 4942 w 1036"/>
                <a:gd name="T7" fmla="*/ 717 h 1206"/>
                <a:gd name="T8" fmla="*/ 2266 w 1036"/>
                <a:gd name="T9" fmla="*/ 717 h 1206"/>
                <a:gd name="T10" fmla="*/ 2167 w 1036"/>
                <a:gd name="T11" fmla="*/ 717 h 1206"/>
                <a:gd name="T12" fmla="*/ 2167 w 1036"/>
                <a:gd name="T13" fmla="*/ 840 h 1206"/>
                <a:gd name="T14" fmla="*/ 2167 w 1036"/>
                <a:gd name="T15" fmla="*/ 1657 h 1206"/>
                <a:gd name="T16" fmla="*/ 1651 w 1036"/>
                <a:gd name="T17" fmla="*/ 2161 h 1206"/>
                <a:gd name="T18" fmla="*/ 811 w 1036"/>
                <a:gd name="T19" fmla="*/ 2161 h 1206"/>
                <a:gd name="T20" fmla="*/ 717 w 1036"/>
                <a:gd name="T21" fmla="*/ 2161 h 1206"/>
                <a:gd name="T22" fmla="*/ 717 w 1036"/>
                <a:gd name="T23" fmla="*/ 2262 h 1206"/>
                <a:gd name="T24" fmla="*/ 717 w 1036"/>
                <a:gd name="T25" fmla="*/ 5893 h 1206"/>
                <a:gd name="T26" fmla="*/ 856 w 1036"/>
                <a:gd name="T27" fmla="*/ 6037 h 1206"/>
                <a:gd name="T28" fmla="*/ 4937 w 1036"/>
                <a:gd name="T29" fmla="*/ 6037 h 1206"/>
                <a:gd name="T30" fmla="*/ 5082 w 1036"/>
                <a:gd name="T31" fmla="*/ 5893 h 1206"/>
                <a:gd name="T32" fmla="*/ 5082 w 1036"/>
                <a:gd name="T33" fmla="*/ 4866 h 1206"/>
                <a:gd name="T34" fmla="*/ 5115 w 1036"/>
                <a:gd name="T35" fmla="*/ 4766 h 1206"/>
                <a:gd name="T36" fmla="*/ 5754 w 1036"/>
                <a:gd name="T37" fmla="*/ 4082 h 1206"/>
                <a:gd name="T38" fmla="*/ 5794 w 1036"/>
                <a:gd name="T39" fmla="*/ 4054 h 1206"/>
                <a:gd name="T40" fmla="*/ 5799 w 1036"/>
                <a:gd name="T41" fmla="*/ 4132 h 1206"/>
                <a:gd name="T42" fmla="*/ 5799 w 1036"/>
                <a:gd name="T43" fmla="*/ 5987 h 1206"/>
                <a:gd name="T44" fmla="*/ 5032 w 1036"/>
                <a:gd name="T45" fmla="*/ 6754 h 1206"/>
                <a:gd name="T46" fmla="*/ 745 w 1036"/>
                <a:gd name="T47" fmla="*/ 6754 h 1206"/>
                <a:gd name="T48" fmla="*/ 0 w 1036"/>
                <a:gd name="T49" fmla="*/ 6009 h 1206"/>
                <a:gd name="T50" fmla="*/ 0 w 1036"/>
                <a:gd name="T51" fmla="*/ 1770 h 1206"/>
                <a:gd name="T52" fmla="*/ 106 w 1036"/>
                <a:gd name="T53" fmla="*/ 1496 h 1206"/>
                <a:gd name="T54" fmla="*/ 1483 w 1036"/>
                <a:gd name="T55" fmla="*/ 151 h 1206"/>
                <a:gd name="T56" fmla="*/ 1852 w 1036"/>
                <a:gd name="T57" fmla="*/ 0 h 1206"/>
                <a:gd name="T58" fmla="*/ 5049 w 1036"/>
                <a:gd name="T59" fmla="*/ 0 h 1206"/>
                <a:gd name="T60" fmla="*/ 5799 w 1036"/>
                <a:gd name="T61" fmla="*/ 722 h 1206"/>
                <a:gd name="T62" fmla="*/ 5794 w 1036"/>
                <a:gd name="T63" fmla="*/ 1152 h 1206"/>
                <a:gd name="T64" fmla="*/ 5754 w 1036"/>
                <a:gd name="T65" fmla="*/ 1254 h 1206"/>
                <a:gd name="T66" fmla="*/ 5273 w 1036"/>
                <a:gd name="T67" fmla="*/ 1836 h 1206"/>
                <a:gd name="T68" fmla="*/ 5155 w 1036"/>
                <a:gd name="T69" fmla="*/ 2004 h 1206"/>
                <a:gd name="T70" fmla="*/ 5082 w 1036"/>
                <a:gd name="T71" fmla="*/ 2083 h 1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6"/>
                <a:gd name="T109" fmla="*/ 0 h 1206"/>
                <a:gd name="T110" fmla="*/ 1036 w 1036"/>
                <a:gd name="T111" fmla="*/ 1206 h 1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Freeform 15"/>
            <p:cNvSpPr>
              <a:spLocks noChangeArrowheads="1"/>
            </p:cNvSpPr>
            <p:nvPr/>
          </p:nvSpPr>
          <p:spPr bwMode="auto">
            <a:xfrm>
              <a:off x="1432" y="1010"/>
              <a:ext cx="1154" cy="1326"/>
            </a:xfrm>
            <a:custGeom>
              <a:avLst/>
              <a:gdLst>
                <a:gd name="T0" fmla="*/ 1963 w 488"/>
                <a:gd name="T1" fmla="*/ 0 h 560"/>
                <a:gd name="T2" fmla="*/ 2729 w 488"/>
                <a:gd name="T3" fmla="*/ 639 h 560"/>
                <a:gd name="T4" fmla="*/ 2410 w 488"/>
                <a:gd name="T5" fmla="*/ 1009 h 560"/>
                <a:gd name="T6" fmla="*/ 709 w 488"/>
                <a:gd name="T7" fmla="*/ 2747 h 560"/>
                <a:gd name="T8" fmla="*/ 218 w 488"/>
                <a:gd name="T9" fmla="*/ 3107 h 560"/>
                <a:gd name="T10" fmla="*/ 28 w 488"/>
                <a:gd name="T11" fmla="*/ 3140 h 560"/>
                <a:gd name="T12" fmla="*/ 21 w 488"/>
                <a:gd name="T13" fmla="*/ 2948 h 560"/>
                <a:gd name="T14" fmla="*/ 357 w 488"/>
                <a:gd name="T15" fmla="*/ 2266 h 560"/>
                <a:gd name="T16" fmla="*/ 1941 w 488"/>
                <a:gd name="T17" fmla="*/ 40 h 560"/>
                <a:gd name="T18" fmla="*/ 1963 w 488"/>
                <a:gd name="T19" fmla="*/ 0 h 5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8"/>
                <a:gd name="T31" fmla="*/ 0 h 560"/>
                <a:gd name="T32" fmla="*/ 488 w 488"/>
                <a:gd name="T33" fmla="*/ 560 h 5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Freeform 16"/>
            <p:cNvSpPr>
              <a:spLocks noChangeArrowheads="1"/>
            </p:cNvSpPr>
            <p:nvPr/>
          </p:nvSpPr>
          <p:spPr bwMode="auto">
            <a:xfrm>
              <a:off x="2345" y="291"/>
              <a:ext cx="816" cy="894"/>
            </a:xfrm>
            <a:custGeom>
              <a:avLst/>
              <a:gdLst>
                <a:gd name="T0" fmla="*/ 778 w 345"/>
                <a:gd name="T1" fmla="*/ 2114 h 378"/>
                <a:gd name="T2" fmla="*/ 0 w 345"/>
                <a:gd name="T3" fmla="*/ 1476 h 378"/>
                <a:gd name="T4" fmla="*/ 106 w 345"/>
                <a:gd name="T5" fmla="*/ 1343 h 378"/>
                <a:gd name="T6" fmla="*/ 1024 w 345"/>
                <a:gd name="T7" fmla="*/ 303 h 378"/>
                <a:gd name="T8" fmla="*/ 1291 w 345"/>
                <a:gd name="T9" fmla="*/ 95 h 378"/>
                <a:gd name="T10" fmla="*/ 1722 w 345"/>
                <a:gd name="T11" fmla="*/ 144 h 378"/>
                <a:gd name="T12" fmla="*/ 1869 w 345"/>
                <a:gd name="T13" fmla="*/ 577 h 378"/>
                <a:gd name="T14" fmla="*/ 1746 w 345"/>
                <a:gd name="T15" fmla="*/ 840 h 378"/>
                <a:gd name="T16" fmla="*/ 778 w 345"/>
                <a:gd name="T17" fmla="*/ 2114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378"/>
                <a:gd name="T29" fmla="*/ 345 w 345"/>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Freeform 17"/>
            <p:cNvSpPr>
              <a:spLocks noChangeArrowheads="1"/>
            </p:cNvSpPr>
            <p:nvPr/>
          </p:nvSpPr>
          <p:spPr bwMode="auto">
            <a:xfrm>
              <a:off x="615" y="1124"/>
              <a:ext cx="1221" cy="199"/>
            </a:xfrm>
            <a:custGeom>
              <a:avLst/>
              <a:gdLst>
                <a:gd name="T0" fmla="*/ 1439 w 516"/>
                <a:gd name="T1" fmla="*/ 0 h 84"/>
                <a:gd name="T2" fmla="*/ 2778 w 516"/>
                <a:gd name="T3" fmla="*/ 0 h 84"/>
                <a:gd name="T4" fmla="*/ 2889 w 516"/>
                <a:gd name="T5" fmla="*/ 107 h 84"/>
                <a:gd name="T6" fmla="*/ 2889 w 516"/>
                <a:gd name="T7" fmla="*/ 275 h 84"/>
                <a:gd name="T8" fmla="*/ 2693 w 516"/>
                <a:gd name="T9" fmla="*/ 471 h 84"/>
                <a:gd name="T10" fmla="*/ 128 w 516"/>
                <a:gd name="T11" fmla="*/ 471 h 84"/>
                <a:gd name="T12" fmla="*/ 0 w 516"/>
                <a:gd name="T13" fmla="*/ 344 h 84"/>
                <a:gd name="T14" fmla="*/ 0 w 516"/>
                <a:gd name="T15" fmla="*/ 123 h 84"/>
                <a:gd name="T16" fmla="*/ 123 w 516"/>
                <a:gd name="T17" fmla="*/ 0 h 84"/>
                <a:gd name="T18" fmla="*/ 1439 w 51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6"/>
                <a:gd name="T31" fmla="*/ 0 h 84"/>
                <a:gd name="T32" fmla="*/ 516 w 51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Freeform 18"/>
            <p:cNvSpPr>
              <a:spLocks noChangeArrowheads="1"/>
            </p:cNvSpPr>
            <p:nvPr/>
          </p:nvSpPr>
          <p:spPr bwMode="auto">
            <a:xfrm>
              <a:off x="613" y="1531"/>
              <a:ext cx="1029" cy="201"/>
            </a:xfrm>
            <a:custGeom>
              <a:avLst/>
              <a:gdLst>
                <a:gd name="T0" fmla="*/ 2434 w 435"/>
                <a:gd name="T1" fmla="*/ 0 h 85"/>
                <a:gd name="T2" fmla="*/ 2138 w 435"/>
                <a:gd name="T3" fmla="*/ 447 h 85"/>
                <a:gd name="T4" fmla="*/ 2077 w 435"/>
                <a:gd name="T5" fmla="*/ 471 h 85"/>
                <a:gd name="T6" fmla="*/ 83 w 435"/>
                <a:gd name="T7" fmla="*/ 475 h 85"/>
                <a:gd name="T8" fmla="*/ 5 w 435"/>
                <a:gd name="T9" fmla="*/ 385 h 85"/>
                <a:gd name="T10" fmla="*/ 0 w 435"/>
                <a:gd name="T11" fmla="*/ 102 h 85"/>
                <a:gd name="T12" fmla="*/ 106 w 435"/>
                <a:gd name="T13" fmla="*/ 0 h 85"/>
                <a:gd name="T14" fmla="*/ 1062 w 435"/>
                <a:gd name="T15" fmla="*/ 0 h 85"/>
                <a:gd name="T16" fmla="*/ 2323 w 435"/>
                <a:gd name="T17" fmla="*/ 0 h 85"/>
                <a:gd name="T18" fmla="*/ 2434 w 43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85"/>
                <a:gd name="T32" fmla="*/ 435 w 43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Freeform 19"/>
            <p:cNvSpPr>
              <a:spLocks noChangeArrowheads="1"/>
            </p:cNvSpPr>
            <p:nvPr/>
          </p:nvSpPr>
          <p:spPr bwMode="auto">
            <a:xfrm>
              <a:off x="597" y="1919"/>
              <a:ext cx="730" cy="438"/>
            </a:xfrm>
            <a:custGeom>
              <a:avLst/>
              <a:gdLst>
                <a:gd name="T0" fmla="*/ 1597 w 309"/>
                <a:gd name="T1" fmla="*/ 829 h 185"/>
                <a:gd name="T2" fmla="*/ 1580 w 309"/>
                <a:gd name="T3" fmla="*/ 829 h 185"/>
                <a:gd name="T4" fmla="*/ 1306 w 309"/>
                <a:gd name="T5" fmla="*/ 857 h 185"/>
                <a:gd name="T6" fmla="*/ 1195 w 309"/>
                <a:gd name="T7" fmla="*/ 947 h 185"/>
                <a:gd name="T8" fmla="*/ 872 w 309"/>
                <a:gd name="T9" fmla="*/ 919 h 185"/>
                <a:gd name="T10" fmla="*/ 586 w 309"/>
                <a:gd name="T11" fmla="*/ 616 h 185"/>
                <a:gd name="T12" fmla="*/ 447 w 309"/>
                <a:gd name="T13" fmla="*/ 881 h 185"/>
                <a:gd name="T14" fmla="*/ 213 w 309"/>
                <a:gd name="T15" fmla="*/ 997 h 185"/>
                <a:gd name="T16" fmla="*/ 61 w 309"/>
                <a:gd name="T17" fmla="*/ 706 h 185"/>
                <a:gd name="T18" fmla="*/ 357 w 309"/>
                <a:gd name="T19" fmla="*/ 135 h 185"/>
                <a:gd name="T20" fmla="*/ 704 w 309"/>
                <a:gd name="T21" fmla="*/ 118 h 185"/>
                <a:gd name="T22" fmla="*/ 1065 w 309"/>
                <a:gd name="T23" fmla="*/ 504 h 185"/>
                <a:gd name="T24" fmla="*/ 1283 w 309"/>
                <a:gd name="T25" fmla="*/ 336 h 185"/>
                <a:gd name="T26" fmla="*/ 1569 w 309"/>
                <a:gd name="T27" fmla="*/ 324 h 185"/>
                <a:gd name="T28" fmla="*/ 1725 w 309"/>
                <a:gd name="T29" fmla="*/ 426 h 185"/>
                <a:gd name="T30" fmla="*/ 1597 w 309"/>
                <a:gd name="T31" fmla="*/ 829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
                <a:gd name="T49" fmla="*/ 0 h 185"/>
                <a:gd name="T50" fmla="*/ 309 w 309"/>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Freeform 20"/>
            <p:cNvSpPr>
              <a:spLocks noChangeArrowheads="1"/>
            </p:cNvSpPr>
            <p:nvPr/>
          </p:nvSpPr>
          <p:spPr bwMode="auto">
            <a:xfrm>
              <a:off x="2586" y="710"/>
              <a:ext cx="681" cy="816"/>
            </a:xfrm>
            <a:custGeom>
              <a:avLst/>
              <a:gdLst>
                <a:gd name="T0" fmla="*/ 1610 w 288"/>
                <a:gd name="T1" fmla="*/ 208 h 345"/>
                <a:gd name="T2" fmla="*/ 1565 w 288"/>
                <a:gd name="T3" fmla="*/ 291 h 345"/>
                <a:gd name="T4" fmla="*/ 660 w 288"/>
                <a:gd name="T5" fmla="*/ 1455 h 345"/>
                <a:gd name="T6" fmla="*/ 319 w 288"/>
                <a:gd name="T7" fmla="*/ 1824 h 345"/>
                <a:gd name="T8" fmla="*/ 135 w 288"/>
                <a:gd name="T9" fmla="*/ 1918 h 345"/>
                <a:gd name="T10" fmla="*/ 17 w 288"/>
                <a:gd name="T11" fmla="*/ 1890 h 345"/>
                <a:gd name="T12" fmla="*/ 17 w 288"/>
                <a:gd name="T13" fmla="*/ 1757 h 345"/>
                <a:gd name="T14" fmla="*/ 246 w 288"/>
                <a:gd name="T15" fmla="*/ 1466 h 345"/>
                <a:gd name="T16" fmla="*/ 1175 w 288"/>
                <a:gd name="T17" fmla="*/ 296 h 345"/>
                <a:gd name="T18" fmla="*/ 1319 w 288"/>
                <a:gd name="T19" fmla="*/ 83 h 345"/>
                <a:gd name="T20" fmla="*/ 1471 w 288"/>
                <a:gd name="T21" fmla="*/ 21 h 345"/>
                <a:gd name="T22" fmla="*/ 1610 w 288"/>
                <a:gd name="T23" fmla="*/ 208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345"/>
                <a:gd name="T38" fmla="*/ 288 w 288"/>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Freeform 21"/>
            <p:cNvSpPr>
              <a:spLocks noChangeArrowheads="1"/>
            </p:cNvSpPr>
            <p:nvPr/>
          </p:nvSpPr>
          <p:spPr bwMode="auto">
            <a:xfrm>
              <a:off x="1226" y="511"/>
              <a:ext cx="610" cy="199"/>
            </a:xfrm>
            <a:custGeom>
              <a:avLst/>
              <a:gdLst>
                <a:gd name="T0" fmla="*/ 721 w 258"/>
                <a:gd name="T1" fmla="*/ 471 h 84"/>
                <a:gd name="T2" fmla="*/ 102 w 258"/>
                <a:gd name="T3" fmla="*/ 471 h 84"/>
                <a:gd name="T4" fmla="*/ 0 w 258"/>
                <a:gd name="T5" fmla="*/ 370 h 84"/>
                <a:gd name="T6" fmla="*/ 0 w 258"/>
                <a:gd name="T7" fmla="*/ 90 h 84"/>
                <a:gd name="T8" fmla="*/ 83 w 258"/>
                <a:gd name="T9" fmla="*/ 0 h 84"/>
                <a:gd name="T10" fmla="*/ 1359 w 258"/>
                <a:gd name="T11" fmla="*/ 0 h 84"/>
                <a:gd name="T12" fmla="*/ 1442 w 258"/>
                <a:gd name="T13" fmla="*/ 85 h 84"/>
                <a:gd name="T14" fmla="*/ 1442 w 258"/>
                <a:gd name="T15" fmla="*/ 381 h 84"/>
                <a:gd name="T16" fmla="*/ 1348 w 258"/>
                <a:gd name="T17" fmla="*/ 471 h 84"/>
                <a:gd name="T18" fmla="*/ 721 w 258"/>
                <a:gd name="T19" fmla="*/ 471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84"/>
                <a:gd name="T32" fmla="*/ 258 w 25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5" name="直接连接符 41"/>
          <p:cNvSpPr>
            <a:spLocks noChangeShapeType="1"/>
          </p:cNvSpPr>
          <p:nvPr>
            <p:custDataLst>
              <p:tags r:id="rId1"/>
            </p:custDataLst>
          </p:nvPr>
        </p:nvSpPr>
        <p:spPr bwMode="auto">
          <a:xfrm flipH="1">
            <a:off x="2779503" y="1340324"/>
            <a:ext cx="22132" cy="4926975"/>
          </a:xfrm>
          <a:prstGeom prst="line">
            <a:avLst/>
          </a:prstGeom>
          <a:noFill/>
          <a:ln w="19050">
            <a:solidFill>
              <a:srgbClr val="DA0000"/>
            </a:solidFill>
            <a:bevel/>
          </a:ln>
        </p:spPr>
        <p:txBody>
          <a:bodyPr/>
          <a:lstStyle/>
          <a:p>
            <a:endParaRPr lang="zh-CN" altLang="en-US"/>
          </a:p>
        </p:txBody>
      </p:sp>
      <p:sp>
        <p:nvSpPr>
          <p:cNvPr id="18" name="矩形 11"/>
          <p:cNvSpPr>
            <a:spLocks noChangeArrowheads="1"/>
          </p:cNvSpPr>
          <p:nvPr/>
        </p:nvSpPr>
        <p:spPr bwMode="auto">
          <a:xfrm>
            <a:off x="-1" y="0"/>
            <a:ext cx="12192001" cy="559398"/>
          </a:xfrm>
          <a:prstGeom prst="rect">
            <a:avLst/>
          </a:prstGeom>
          <a:solidFill>
            <a:srgbClr val="C80000"/>
          </a:solidFill>
          <a:ln w="12700">
            <a:noFill/>
            <a:bevel/>
          </a:ln>
        </p:spPr>
        <p:txBody>
          <a:bodyPr anchor="ctr"/>
          <a:lstStyle/>
          <a:p>
            <a:pPr algn="ctr"/>
            <a:endParaRPr lang="zh-CN" altLang="zh-CN">
              <a:solidFill>
                <a:srgbClr val="FFFFFF"/>
              </a:solidFill>
            </a:endParaRPr>
          </a:p>
        </p:txBody>
      </p:sp>
      <p:sp>
        <p:nvSpPr>
          <p:cNvPr id="29" name="椭圆 30"/>
          <p:cNvSpPr>
            <a:spLocks noChangeArrowheads="1"/>
          </p:cNvSpPr>
          <p:nvPr>
            <p:custDataLst>
              <p:tags r:id="rId2"/>
            </p:custDataLst>
          </p:nvPr>
        </p:nvSpPr>
        <p:spPr bwMode="auto">
          <a:xfrm>
            <a:off x="2437998" y="1713434"/>
            <a:ext cx="650769" cy="600950"/>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p>
        </p:txBody>
      </p:sp>
      <p:sp>
        <p:nvSpPr>
          <p:cNvPr id="32" name="椭圆 30"/>
          <p:cNvSpPr>
            <a:spLocks noChangeArrowheads="1"/>
          </p:cNvSpPr>
          <p:nvPr>
            <p:custDataLst>
              <p:tags r:id="rId3"/>
            </p:custDataLst>
          </p:nvPr>
        </p:nvSpPr>
        <p:spPr bwMode="auto">
          <a:xfrm>
            <a:off x="2476404" y="3314910"/>
            <a:ext cx="650769" cy="600950"/>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p>
        </p:txBody>
      </p:sp>
      <p:sp>
        <p:nvSpPr>
          <p:cNvPr id="34" name="椭圆 30"/>
          <p:cNvSpPr>
            <a:spLocks noChangeArrowheads="1"/>
          </p:cNvSpPr>
          <p:nvPr>
            <p:custDataLst>
              <p:tags r:id="rId4"/>
            </p:custDataLst>
          </p:nvPr>
        </p:nvSpPr>
        <p:spPr bwMode="auto">
          <a:xfrm>
            <a:off x="2476404" y="5253696"/>
            <a:ext cx="650769" cy="600950"/>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a:t>
            </a:r>
          </a:p>
        </p:txBody>
      </p:sp>
      <p:sp>
        <p:nvSpPr>
          <p:cNvPr id="100" name="文本框 99"/>
          <p:cNvSpPr txBox="1"/>
          <p:nvPr>
            <p:custDataLst>
              <p:tags r:id="rId5"/>
            </p:custDataLst>
          </p:nvPr>
        </p:nvSpPr>
        <p:spPr>
          <a:xfrm>
            <a:off x="3602293" y="1340324"/>
            <a:ext cx="8178426" cy="1439882"/>
          </a:xfrm>
          <a:prstGeom prst="rect">
            <a:avLst/>
          </a:prstGeom>
          <a:noFill/>
          <a:ln w="9525">
            <a:noFill/>
          </a:ln>
        </p:spPr>
        <p:txBody>
          <a:bodyPr wrap="square">
            <a:noAutofit/>
          </a:bodyPr>
          <a:lstStyle/>
          <a:p>
            <a:pPr indent="282575"/>
            <a:r>
              <a:rPr lang="en-US" altLang="zh-CN" sz="1600" b="1">
                <a:ea typeface="宋体" panose="02010600030101010101" pitchFamily="2" charset="-122"/>
                <a:sym typeface="+mn-ea"/>
              </a:rPr>
              <a:t> </a:t>
            </a:r>
            <a:r>
              <a:rPr lang="zh-CN" sz="1600" b="1">
                <a:ea typeface="宋体" panose="02010600030101010101" pitchFamily="2" charset="-122"/>
                <a:sym typeface="+mn-ea"/>
              </a:rPr>
              <a:t>四是</a:t>
            </a:r>
            <a:r>
              <a:rPr lang="zh-CN" sz="1600">
                <a:ea typeface="宋体" panose="02010600030101010101" pitchFamily="2" charset="-122"/>
                <a:sym typeface="+mn-ea"/>
              </a:rPr>
              <a:t>明确学位授予资格取得的条件和审批的主体、程序，并规定硕士、博士学位授予点自主审核制度，扩大学位授予单位自主权。同时，强调国家的宏观调控，授权国务院学位委员会对相关学科授予点的设置、布局和学位授予另行规定条件和程序，突出加强基础学科、新兴学科、交叉学科建设和服务国家重大战略需求的导向。</a:t>
            </a:r>
          </a:p>
        </p:txBody>
      </p:sp>
      <p:sp>
        <p:nvSpPr>
          <p:cNvPr id="17" name="文本框 16"/>
          <p:cNvSpPr txBox="1"/>
          <p:nvPr>
            <p:custDataLst>
              <p:tags r:id="rId6"/>
            </p:custDataLst>
          </p:nvPr>
        </p:nvSpPr>
        <p:spPr>
          <a:xfrm>
            <a:off x="3622897" y="3091003"/>
            <a:ext cx="8158247" cy="1076325"/>
          </a:xfrm>
          <a:prstGeom prst="rect">
            <a:avLst/>
          </a:prstGeom>
          <a:noFill/>
          <a:ln w="9525">
            <a:noFill/>
          </a:ln>
        </p:spPr>
        <p:txBody>
          <a:bodyPr wrap="square">
            <a:spAutoFit/>
          </a:bodyPr>
          <a:lstStyle/>
          <a:p>
            <a:pPr indent="282575"/>
            <a:r>
              <a:rPr lang="zh-CN" sz="1600" b="1">
                <a:ea typeface="宋体" panose="02010600030101010101" pitchFamily="2" charset="-122"/>
              </a:rPr>
              <a:t>五是</a:t>
            </a:r>
            <a:r>
              <a:rPr lang="zh-CN" sz="1600">
                <a:ea typeface="宋体" panose="02010600030101010101" pitchFamily="2" charset="-122"/>
              </a:rPr>
              <a:t>规定学位授予的条件和程序，授权学位授予单位根据法律规定的条件，制定本单位学位授予具体标准。强调学位授予单位制定学位授予具体标准时应当坚持科学的评价导向并充分听取相关方面意见。在附则中对境外个人申请学位、学位授予单位在境外授予学位、境外教育机构在境内授予学位等作了相应规定。</a:t>
            </a:r>
          </a:p>
        </p:txBody>
      </p:sp>
      <p:sp>
        <p:nvSpPr>
          <p:cNvPr id="19" name="文本框 18"/>
          <p:cNvSpPr txBox="1"/>
          <p:nvPr>
            <p:custDataLst>
              <p:tags r:id="rId7"/>
            </p:custDataLst>
          </p:nvPr>
        </p:nvSpPr>
        <p:spPr>
          <a:xfrm>
            <a:off x="3465133" y="5034729"/>
            <a:ext cx="8714802" cy="1667061"/>
          </a:xfrm>
          <a:prstGeom prst="rect">
            <a:avLst/>
          </a:prstGeom>
          <a:noFill/>
          <a:ln w="9525">
            <a:noFill/>
          </a:ln>
        </p:spPr>
        <p:txBody>
          <a:bodyPr wrap="square">
            <a:noAutofit/>
          </a:bodyPr>
          <a:lstStyle/>
          <a:p>
            <a:pPr indent="282575"/>
            <a:r>
              <a:rPr lang="zh-CN" sz="1600" b="1">
                <a:ea typeface="宋体" panose="02010600030101010101" pitchFamily="2" charset="-122"/>
              </a:rPr>
              <a:t>六是</a:t>
            </a:r>
            <a:r>
              <a:rPr lang="zh-CN" sz="1600">
                <a:ea typeface="宋体" panose="02010600030101010101" pitchFamily="2" charset="-122"/>
              </a:rPr>
              <a:t>构建学位质量保障体系，突出学位授予单位全过程质量管理，明确研究生导师的条件、职责和对研究生的要求。加强外部监督，规定国务院教育行政部门和省级学位委员会对学位授予单位、学位授予点进行质量评估的职责。明确法律责任，对不能保证所授学位质量的，责令限期整改；情节严重的，撤销相应的学位授予资格；学位申请人、学位获得者有学术不端等情形的，经学位评定委员会决议，不授予学位或者撤销学位。同时，规定学术复核、学位复核等争议解决机制和权益救济途径</a:t>
            </a:r>
            <a:r>
              <a:rPr lang="zh-CN">
                <a:ea typeface="宋体" panose="02010600030101010101" pitchFamily="2" charset="-122"/>
              </a:rPr>
              <a:t>。</a:t>
            </a:r>
          </a:p>
        </p:txBody>
      </p:sp>
      <p:sp>
        <p:nvSpPr>
          <p:cNvPr id="22" name="圆角矩形 21"/>
          <p:cNvSpPr/>
          <p:nvPr>
            <p:custDataLst>
              <p:tags r:id="rId8"/>
            </p:custDataLst>
          </p:nvPr>
        </p:nvSpPr>
        <p:spPr>
          <a:xfrm>
            <a:off x="3331845" y="1197610"/>
            <a:ext cx="8623935" cy="1376680"/>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圆角矩形 1"/>
          <p:cNvSpPr/>
          <p:nvPr>
            <p:custDataLst>
              <p:tags r:id="rId9"/>
            </p:custDataLst>
          </p:nvPr>
        </p:nvSpPr>
        <p:spPr>
          <a:xfrm>
            <a:off x="3331845" y="2960370"/>
            <a:ext cx="8618220" cy="1363345"/>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圆角矩形 13"/>
          <p:cNvSpPr/>
          <p:nvPr>
            <p:custDataLst>
              <p:tags r:id="rId10"/>
            </p:custDataLst>
          </p:nvPr>
        </p:nvSpPr>
        <p:spPr>
          <a:xfrm>
            <a:off x="3331845" y="4789170"/>
            <a:ext cx="8689340" cy="1912620"/>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9" grpId="0" bldLvl="0" animBg="1"/>
      <p:bldP spid="32" grpId="0" bldLvl="0" animBg="1"/>
      <p:bldP spid="3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0" y="-22654"/>
            <a:ext cx="12192000" cy="6863379"/>
          </a:xfrm>
          <a:prstGeom prst="rect">
            <a:avLst/>
          </a:prstGeom>
        </p:spPr>
      </p:pic>
      <p:sp>
        <p:nvSpPr>
          <p:cNvPr id="4" name="矩形 17"/>
          <p:cNvSpPr>
            <a:spLocks noChangeArrowheads="1"/>
          </p:cNvSpPr>
          <p:nvPr/>
        </p:nvSpPr>
        <p:spPr bwMode="auto">
          <a:xfrm>
            <a:off x="3806396" y="2643964"/>
            <a:ext cx="4579208" cy="1198880"/>
          </a:xfrm>
          <a:prstGeom prst="rect">
            <a:avLst/>
          </a:prstGeom>
          <a:noFill/>
          <a:ln w="9525">
            <a:noFill/>
            <a:miter lim="800000"/>
          </a:ln>
        </p:spPr>
        <p:txBody>
          <a:bodyPr wrap="square">
            <a:spAutoFit/>
          </a:bodyPr>
          <a:lstStyle/>
          <a:p>
            <a:pPr algn="ctr">
              <a:lnSpc>
                <a:spcPct val="150000"/>
              </a:lnSpc>
            </a:pPr>
            <a:r>
              <a:rPr lang="zh-CN" altLang="en-US" sz="4800" b="1" dirty="0">
                <a:solidFill>
                  <a:srgbClr val="C00000"/>
                </a:solidFill>
                <a:latin typeface="微软雅黑" panose="020B0503020204020204" pitchFamily="34" charset="-122"/>
                <a:ea typeface="微软雅黑" panose="020B0503020204020204" pitchFamily="34" charset="-122"/>
              </a:rPr>
              <a:t>答记者问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9525" y="0"/>
            <a:ext cx="12192000" cy="6863379"/>
          </a:xfrm>
          <a:prstGeom prst="rect">
            <a:avLst/>
          </a:prstGeom>
        </p:spPr>
      </p:pic>
      <p:sp>
        <p:nvSpPr>
          <p:cNvPr id="7" name="直接连接符 18"/>
          <p:cNvSpPr>
            <a:spLocks noChangeShapeType="1"/>
          </p:cNvSpPr>
          <p:nvPr/>
        </p:nvSpPr>
        <p:spPr bwMode="auto">
          <a:xfrm>
            <a:off x="2438399" y="93663"/>
            <a:ext cx="0" cy="363537"/>
          </a:xfrm>
          <a:prstGeom prst="line">
            <a:avLst/>
          </a:prstGeom>
          <a:noFill/>
          <a:ln w="6350">
            <a:solidFill>
              <a:schemeClr val="bg1"/>
            </a:solidFill>
            <a:prstDash val="dash"/>
            <a:bevel/>
          </a:ln>
        </p:spPr>
        <p:txBody>
          <a:bodyPr/>
          <a:lstStyle/>
          <a:p>
            <a:endParaRPr lang="zh-CN" altLang="en-US"/>
          </a:p>
        </p:txBody>
      </p:sp>
      <p:sp>
        <p:nvSpPr>
          <p:cNvPr id="13" name="直接连接符 30"/>
          <p:cNvSpPr>
            <a:spLocks noChangeShapeType="1"/>
          </p:cNvSpPr>
          <p:nvPr/>
        </p:nvSpPr>
        <p:spPr bwMode="auto">
          <a:xfrm>
            <a:off x="4875212" y="93663"/>
            <a:ext cx="1587" cy="363537"/>
          </a:xfrm>
          <a:prstGeom prst="line">
            <a:avLst/>
          </a:prstGeom>
          <a:noFill/>
          <a:ln w="6350">
            <a:solidFill>
              <a:schemeClr val="bg1"/>
            </a:solidFill>
            <a:prstDash val="dash"/>
            <a:bevel/>
          </a:ln>
        </p:spPr>
        <p:txBody>
          <a:bodyPr/>
          <a:lstStyle/>
          <a:p>
            <a:endParaRPr lang="zh-CN" altLang="en-US"/>
          </a:p>
        </p:txBody>
      </p:sp>
      <p:sp>
        <p:nvSpPr>
          <p:cNvPr id="14" name="直接连接符 31"/>
          <p:cNvSpPr>
            <a:spLocks noChangeShapeType="1"/>
          </p:cNvSpPr>
          <p:nvPr/>
        </p:nvSpPr>
        <p:spPr bwMode="auto">
          <a:xfrm>
            <a:off x="7302274" y="93663"/>
            <a:ext cx="0" cy="363537"/>
          </a:xfrm>
          <a:prstGeom prst="line">
            <a:avLst/>
          </a:prstGeom>
          <a:noFill/>
          <a:ln w="6350">
            <a:solidFill>
              <a:schemeClr val="bg1"/>
            </a:solidFill>
            <a:prstDash val="dash"/>
            <a:bevel/>
          </a:ln>
        </p:spPr>
        <p:txBody>
          <a:bodyPr/>
          <a:lstStyle/>
          <a:p>
            <a:endParaRPr lang="zh-CN" altLang="en-US"/>
          </a:p>
        </p:txBody>
      </p:sp>
      <p:sp>
        <p:nvSpPr>
          <p:cNvPr id="53" name="Rectangle 1"/>
          <p:cNvSpPr>
            <a:spLocks noChangeArrowheads="1"/>
          </p:cNvSpPr>
          <p:nvPr/>
        </p:nvSpPr>
        <p:spPr bwMode="auto">
          <a:xfrm>
            <a:off x="1597660" y="172572"/>
            <a:ext cx="9134476" cy="2861310"/>
          </a:xfrm>
          <a:prstGeom prst="rect">
            <a:avLst/>
          </a:prstGeom>
          <a:noFill/>
          <a:ln w="9525">
            <a:noFill/>
            <a:miter lim="800000"/>
          </a:ln>
          <a:effectLst/>
        </p:spPr>
        <p:txBody>
          <a:bodyPr wrap="square" anchor="ctr">
            <a:spAutoFit/>
          </a:bodyPr>
          <a:lstStyle/>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rPr>
              <a:t>问</a:t>
            </a:r>
            <a:r>
              <a:rPr lang="en-US" altLang="zh-CN" sz="4000" b="1" dirty="0">
                <a:latin typeface="微软雅黑" panose="020B0503020204020204" pitchFamily="34" charset="-122"/>
                <a:ea typeface="微软雅黑" panose="020B0503020204020204" pitchFamily="34" charset="-122"/>
                <a:cs typeface="宋体" panose="02010600030101010101" pitchFamily="2" charset="-122"/>
              </a:rPr>
              <a:t>1  </a:t>
            </a: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获得学位授予资格需要什么条件、履行哪些程序？</a:t>
            </a:r>
            <a:endPar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defRPr/>
            </a:pPr>
            <a:endParaRPr lang="zh-CN" sz="40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矩形 17"/>
          <p:cNvSpPr>
            <a:spLocks noChangeArrowheads="1"/>
          </p:cNvSpPr>
          <p:nvPr/>
        </p:nvSpPr>
        <p:spPr bwMode="auto">
          <a:xfrm>
            <a:off x="1750059" y="2529823"/>
            <a:ext cx="8982076" cy="5169535"/>
          </a:xfrm>
          <a:prstGeom prst="rect">
            <a:avLst/>
          </a:prstGeom>
          <a:noFill/>
          <a:ln w="9525">
            <a:noFill/>
            <a:miter lim="800000"/>
          </a:ln>
        </p:spPr>
        <p:txBody>
          <a:bodyPr wrap="square">
            <a:spAutoFit/>
          </a:bodyPr>
          <a:lstStyle/>
          <a:p>
            <a:pPr algn="just">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解答：</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第三章对学位授予资格审批制度作了规定。首先，明确了申请的主体。其次，明确了申请的条件。第三，明确了审批的主体和程序。此外，学位法扩大学位授予单位自主权，把实践中简政放权的成果法定化，明确符合条件的学位授予单位经国务院学位委员会批准可以自主开展增设硕士、博士学位授予点审核。</a:t>
            </a:r>
          </a:p>
          <a:p>
            <a:pPr algn="just">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还明确国务院学位委员会可以根据国家重大需求和经济发展、科技创新、文化传承、维护人民群众生命健康需要，对相关学位授予点的设置、布局和学位授予另行规定条件和程序，强化国家在学位授予点布局以及加强基础学科、新兴学科、交叉学科建设等方面的统筹作用。</a:t>
            </a: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6177"/>
          <a:stretch>
            <a:fillRect/>
          </a:stretch>
        </p:blipFill>
        <p:spPr>
          <a:xfrm>
            <a:off x="-9525" y="0"/>
            <a:ext cx="12192000" cy="6863379"/>
          </a:xfrm>
          <a:prstGeom prst="rect">
            <a:avLst/>
          </a:prstGeom>
        </p:spPr>
      </p:pic>
      <p:sp>
        <p:nvSpPr>
          <p:cNvPr id="7" name="直接连接符 18"/>
          <p:cNvSpPr>
            <a:spLocks noChangeShapeType="1"/>
          </p:cNvSpPr>
          <p:nvPr/>
        </p:nvSpPr>
        <p:spPr bwMode="auto">
          <a:xfrm>
            <a:off x="2438399" y="93663"/>
            <a:ext cx="0" cy="363537"/>
          </a:xfrm>
          <a:prstGeom prst="line">
            <a:avLst/>
          </a:prstGeom>
          <a:noFill/>
          <a:ln w="6350">
            <a:solidFill>
              <a:schemeClr val="bg1"/>
            </a:solidFill>
            <a:prstDash val="dash"/>
            <a:bevel/>
          </a:ln>
        </p:spPr>
        <p:txBody>
          <a:bodyPr/>
          <a:lstStyle/>
          <a:p>
            <a:endParaRPr lang="zh-CN" altLang="en-US"/>
          </a:p>
        </p:txBody>
      </p:sp>
      <p:sp>
        <p:nvSpPr>
          <p:cNvPr id="13" name="直接连接符 30"/>
          <p:cNvSpPr>
            <a:spLocks noChangeShapeType="1"/>
          </p:cNvSpPr>
          <p:nvPr/>
        </p:nvSpPr>
        <p:spPr bwMode="auto">
          <a:xfrm>
            <a:off x="4875212" y="93663"/>
            <a:ext cx="1587" cy="363537"/>
          </a:xfrm>
          <a:prstGeom prst="line">
            <a:avLst/>
          </a:prstGeom>
          <a:noFill/>
          <a:ln w="6350">
            <a:solidFill>
              <a:schemeClr val="bg1"/>
            </a:solidFill>
            <a:prstDash val="dash"/>
            <a:bevel/>
          </a:ln>
        </p:spPr>
        <p:txBody>
          <a:bodyPr/>
          <a:lstStyle/>
          <a:p>
            <a:endParaRPr lang="zh-CN" altLang="en-US"/>
          </a:p>
        </p:txBody>
      </p:sp>
      <p:sp>
        <p:nvSpPr>
          <p:cNvPr id="14" name="直接连接符 31"/>
          <p:cNvSpPr>
            <a:spLocks noChangeShapeType="1"/>
          </p:cNvSpPr>
          <p:nvPr/>
        </p:nvSpPr>
        <p:spPr bwMode="auto">
          <a:xfrm>
            <a:off x="7302274" y="93663"/>
            <a:ext cx="0" cy="363537"/>
          </a:xfrm>
          <a:prstGeom prst="line">
            <a:avLst/>
          </a:prstGeom>
          <a:noFill/>
          <a:ln w="6350">
            <a:solidFill>
              <a:schemeClr val="bg1"/>
            </a:solidFill>
            <a:prstDash val="dash"/>
            <a:bevel/>
          </a:ln>
        </p:spPr>
        <p:txBody>
          <a:bodyPr/>
          <a:lstStyle/>
          <a:p>
            <a:endParaRPr lang="zh-CN" altLang="en-US"/>
          </a:p>
        </p:txBody>
      </p:sp>
      <p:sp>
        <p:nvSpPr>
          <p:cNvPr id="53" name="Rectangle 1"/>
          <p:cNvSpPr>
            <a:spLocks noChangeArrowheads="1"/>
          </p:cNvSpPr>
          <p:nvPr/>
        </p:nvSpPr>
        <p:spPr bwMode="auto">
          <a:xfrm>
            <a:off x="1714500" y="971550"/>
            <a:ext cx="9599295" cy="1014730"/>
          </a:xfrm>
          <a:prstGeom prst="rect">
            <a:avLst/>
          </a:prstGeom>
          <a:noFill/>
          <a:ln w="9525">
            <a:noFill/>
            <a:miter lim="800000"/>
          </a:ln>
          <a:effectLst/>
        </p:spPr>
        <p:txBody>
          <a:bodyPr wrap="square" anchor="ctr">
            <a:spAutoFit/>
          </a:bodyPr>
          <a:lstStyle/>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rPr>
              <a:t>问</a:t>
            </a:r>
            <a:r>
              <a:rPr lang="en-US" altLang="zh-CN" sz="4000" b="1" dirty="0">
                <a:latin typeface="微软雅黑" panose="020B0503020204020204" pitchFamily="34" charset="-122"/>
                <a:ea typeface="微软雅黑" panose="020B0503020204020204" pitchFamily="34" charset="-122"/>
                <a:cs typeface="宋体" panose="02010600030101010101" pitchFamily="2" charset="-122"/>
              </a:rPr>
              <a:t>2  </a:t>
            </a: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学位法对学位授予条件是怎么规定的？</a:t>
            </a:r>
          </a:p>
        </p:txBody>
      </p:sp>
      <p:sp>
        <p:nvSpPr>
          <p:cNvPr id="8" name="矩形 17"/>
          <p:cNvSpPr>
            <a:spLocks noChangeArrowheads="1"/>
          </p:cNvSpPr>
          <p:nvPr/>
        </p:nvSpPr>
        <p:spPr bwMode="auto">
          <a:xfrm>
            <a:off x="1945004" y="2248518"/>
            <a:ext cx="8982076" cy="4707890"/>
          </a:xfrm>
          <a:prstGeom prst="rect">
            <a:avLst/>
          </a:prstGeom>
          <a:noFill/>
          <a:ln w="9525">
            <a:noFill/>
            <a:miter lim="800000"/>
          </a:ln>
        </p:spPr>
        <p:txBody>
          <a:bodyPr wrap="square">
            <a:spAutoFit/>
          </a:bodyPr>
          <a:lstStyle/>
          <a:p>
            <a:pPr algn="just">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解答：</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首先规定了基本要求。其次，突出分级分类。根据学士、硕士、博士三个层级分别明确授予条件；按照学术学位、专业学位两种类型分别规定学位授予条件，进一步体现两类学位的区别与特点，其中学术学位突出学术研究能力，专业学位突出专业实践能力。第三，鼓励特色发展。考虑到我国学位授予单位类型、层次、办学水平和特点各不相同，学位法在规定学位授予条件的同时，给予学位授予单位更多办学自主权和学术自治权，要求各学位授予单位根据法律规定，结合本单位学术评价标准，制定具有本单位特色的学位授予具体标准。此外，学位法规定学位授予单位对申请学位的境外个人，依照本法规定的学业要求、学术水平或专业水平等条件和相关程序授予相应学位。</a:t>
            </a: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M4YmY1ZjRkMDk5Yzk0MDVjMDc2YzZkNzViZGU4NGU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67.05,&quot;left&quot;:229.46834645669293,&quot;top&quot;:117.25,&quot;width&quot;:717.381653543307}"/>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480.55000000000007,&quot;left&quot;:191.96834645669293,&quot;top&quot;:56.3,&quot;width&quot;:777.8816535433073}"/>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99.6490551181102,&quot;left&quot;:246.26102362204725,&quot;top&quot;:70.13251968503937,&quot;width&quot;:606.82039370078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宽屏</PresentationFormat>
  <Paragraphs>49</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方正兰亭纤黑_GBK</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dc:creator>
  <cp:lastModifiedBy>宗雯雯</cp:lastModifiedBy>
  <cp:revision>436</cp:revision>
  <dcterms:created xsi:type="dcterms:W3CDTF">2015-07-05T00:53:00Z</dcterms:created>
  <dcterms:modified xsi:type="dcterms:W3CDTF">2024-12-24T01:01:56Z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8FE7C33C6BA64120A014CB4B08DE8E60_13</vt:lpwstr>
  </property>
</Properties>
</file>